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sldIdLst>
    <p:sldId id="256" r:id="rId2"/>
    <p:sldId id="257" r:id="rId3"/>
    <p:sldId id="258" r:id="rId4"/>
    <p:sldId id="259" r:id="rId5"/>
    <p:sldId id="260" r:id="rId6"/>
    <p:sldId id="293" r:id="rId7"/>
    <p:sldId id="295" r:id="rId8"/>
    <p:sldId id="318" r:id="rId9"/>
    <p:sldId id="319" r:id="rId10"/>
    <p:sldId id="294"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8" r:id="rId44"/>
    <p:sldId id="299" r:id="rId45"/>
    <p:sldId id="300" r:id="rId46"/>
    <p:sldId id="297" r:id="rId47"/>
    <p:sldId id="301" r:id="rId48"/>
    <p:sldId id="305" r:id="rId49"/>
    <p:sldId id="306" r:id="rId50"/>
    <p:sldId id="310" r:id="rId51"/>
    <p:sldId id="307" r:id="rId52"/>
    <p:sldId id="308" r:id="rId53"/>
    <p:sldId id="304" r:id="rId54"/>
    <p:sldId id="309" r:id="rId55"/>
    <p:sldId id="302" r:id="rId56"/>
    <p:sldId id="303" r:id="rId57"/>
    <p:sldId id="311" r:id="rId58"/>
    <p:sldId id="312" r:id="rId59"/>
    <p:sldId id="313" r:id="rId60"/>
    <p:sldId id="314" r:id="rId61"/>
    <p:sldId id="315" r:id="rId62"/>
    <p:sldId id="316" r:id="rId63"/>
    <p:sldId id="317" r:id="rId6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89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C0643D-4691-44FA-8E85-028B9EE693AD}" type="doc">
      <dgm:prSet loTypeId="urn:microsoft.com/office/officeart/2005/8/layout/target1" loCatId="relationship" qsTypeId="urn:microsoft.com/office/officeart/2005/8/quickstyle/simple1" qsCatId="simple" csTypeId="urn:microsoft.com/office/officeart/2005/8/colors/accent1_2" csCatId="accent1"/>
      <dgm:spPr/>
    </dgm:pt>
    <dgm:pt modelId="{8EB87C60-0515-459D-AD1E-C5E507515857}">
      <dgm:prSet/>
      <dgm:spPr>
        <a:xfrm>
          <a:off x="3449478" y="0"/>
          <a:ext cx="818911" cy="391712"/>
        </a:xfrm>
        <a:prstGeom prst="rect">
          <a:avLst/>
        </a:prstGeom>
        <a:noFill/>
        <a:ln>
          <a:noFill/>
        </a:ln>
        <a:effectLst/>
      </dgm:spPr>
      <dgm:t>
        <a:bodyPr/>
        <a:lstStyle/>
        <a:p>
          <a:pPr marR="0" algn="l" rtl="0"/>
          <a:r>
            <a:rPr lang="uk-UA" b="0" i="0" u="none" strike="noStrike" baseline="0" smtClean="0">
              <a:solidFill>
                <a:sysClr val="windowText" lastClr="000000">
                  <a:hueOff val="0"/>
                  <a:satOff val="0"/>
                  <a:lumOff val="0"/>
                  <a:alphaOff val="0"/>
                </a:sysClr>
              </a:solidFill>
              <a:latin typeface="Times New Roman"/>
              <a:ea typeface="+mn-ea"/>
              <a:cs typeface="+mn-cs"/>
            </a:rPr>
            <a:t>Фінансова безпека держави</a:t>
          </a:r>
          <a:endParaRPr lang="ru-RU" smtClean="0">
            <a:solidFill>
              <a:sysClr val="windowText" lastClr="000000">
                <a:hueOff val="0"/>
                <a:satOff val="0"/>
                <a:lumOff val="0"/>
                <a:alphaOff val="0"/>
              </a:sysClr>
            </a:solidFill>
            <a:latin typeface="Calibri"/>
            <a:ea typeface="+mn-ea"/>
            <a:cs typeface="+mn-cs"/>
          </a:endParaRPr>
        </a:p>
      </dgm:t>
    </dgm:pt>
    <dgm:pt modelId="{9671B1B1-57DC-4BEB-AF33-9CFD596B508E}" type="parTrans" cxnId="{E49EC9C7-24D0-4A19-923D-4BC2FD5AA4E5}">
      <dgm:prSet/>
      <dgm:spPr/>
      <dgm:t>
        <a:bodyPr/>
        <a:lstStyle/>
        <a:p>
          <a:endParaRPr lang="ru-RU"/>
        </a:p>
      </dgm:t>
    </dgm:pt>
    <dgm:pt modelId="{BFCE638A-464C-4857-962C-7B17902AB8BC}" type="sibTrans" cxnId="{E49EC9C7-24D0-4A19-923D-4BC2FD5AA4E5}">
      <dgm:prSet/>
      <dgm:spPr/>
      <dgm:t>
        <a:bodyPr/>
        <a:lstStyle/>
        <a:p>
          <a:endParaRPr lang="ru-RU"/>
        </a:p>
      </dgm:t>
    </dgm:pt>
    <dgm:pt modelId="{710D3C49-F01C-45C6-B649-72BB6B411F5C}">
      <dgm:prSet/>
      <dgm:spPr>
        <a:xfrm>
          <a:off x="3449478" y="391712"/>
          <a:ext cx="818911" cy="391712"/>
        </a:xfrm>
        <a:prstGeom prst="rect">
          <a:avLst/>
        </a:prstGeom>
        <a:noFill/>
        <a:ln>
          <a:noFill/>
        </a:ln>
        <a:effectLst/>
      </dgm:spPr>
      <dgm:t>
        <a:bodyPr/>
        <a:lstStyle/>
        <a:p>
          <a:pPr marR="0" algn="l" rtl="0"/>
          <a:r>
            <a:rPr lang="uk-UA" b="0" i="0" u="none" strike="noStrike" baseline="0" smtClean="0">
              <a:solidFill>
                <a:sysClr val="windowText" lastClr="000000">
                  <a:hueOff val="0"/>
                  <a:satOff val="0"/>
                  <a:lumOff val="0"/>
                  <a:alphaOff val="0"/>
                </a:sysClr>
              </a:solidFill>
              <a:latin typeface="Times New Roman"/>
              <a:ea typeface="+mn-ea"/>
              <a:cs typeface="+mn-cs"/>
            </a:rPr>
            <a:t>Економічна безпека держави</a:t>
          </a:r>
          <a:endParaRPr lang="ru-RU" smtClean="0">
            <a:solidFill>
              <a:sysClr val="windowText" lastClr="000000">
                <a:hueOff val="0"/>
                <a:satOff val="0"/>
                <a:lumOff val="0"/>
                <a:alphaOff val="0"/>
              </a:sysClr>
            </a:solidFill>
            <a:latin typeface="Calibri"/>
            <a:ea typeface="+mn-ea"/>
            <a:cs typeface="+mn-cs"/>
          </a:endParaRPr>
        </a:p>
      </dgm:t>
    </dgm:pt>
    <dgm:pt modelId="{20C872CD-B49E-4BF4-A44A-60C11E2156B2}" type="parTrans" cxnId="{2D6F9617-7768-4D21-82EB-1257DF0976F6}">
      <dgm:prSet/>
      <dgm:spPr/>
      <dgm:t>
        <a:bodyPr/>
        <a:lstStyle/>
        <a:p>
          <a:endParaRPr lang="ru-RU"/>
        </a:p>
      </dgm:t>
    </dgm:pt>
    <dgm:pt modelId="{EFD65E5A-BD25-4FE3-A770-5EB4DDB438B8}" type="sibTrans" cxnId="{2D6F9617-7768-4D21-82EB-1257DF0976F6}">
      <dgm:prSet/>
      <dgm:spPr/>
      <dgm:t>
        <a:bodyPr/>
        <a:lstStyle/>
        <a:p>
          <a:endParaRPr lang="ru-RU"/>
        </a:p>
      </dgm:t>
    </dgm:pt>
    <dgm:pt modelId="{3EF8D914-A3C7-4B10-B056-3D7FE4B77ACD}">
      <dgm:prSet/>
      <dgm:spPr>
        <a:xfrm>
          <a:off x="3449478" y="783425"/>
          <a:ext cx="818911" cy="391712"/>
        </a:xfrm>
        <a:prstGeom prst="rect">
          <a:avLst/>
        </a:prstGeom>
        <a:noFill/>
        <a:ln>
          <a:noFill/>
        </a:ln>
        <a:effectLst/>
      </dgm:spPr>
      <dgm:t>
        <a:bodyPr/>
        <a:lstStyle/>
        <a:p>
          <a:pPr marR="0" algn="l" rtl="0"/>
          <a:r>
            <a:rPr lang="uk-UA" b="0" i="0" u="none" strike="noStrike" baseline="0" dirty="0" smtClean="0">
              <a:solidFill>
                <a:sysClr val="windowText" lastClr="000000">
                  <a:hueOff val="0"/>
                  <a:satOff val="0"/>
                  <a:lumOff val="0"/>
                  <a:alphaOff val="0"/>
                </a:sysClr>
              </a:solidFill>
              <a:latin typeface="Times New Roman"/>
              <a:ea typeface="+mn-ea"/>
              <a:cs typeface="+mn-cs"/>
            </a:rPr>
            <a:t>Національна безпека </a:t>
          </a:r>
          <a:endParaRPr lang="ru-RU" dirty="0" smtClean="0">
            <a:solidFill>
              <a:sysClr val="windowText" lastClr="000000">
                <a:hueOff val="0"/>
                <a:satOff val="0"/>
                <a:lumOff val="0"/>
                <a:alphaOff val="0"/>
              </a:sysClr>
            </a:solidFill>
            <a:latin typeface="Calibri"/>
            <a:ea typeface="+mn-ea"/>
            <a:cs typeface="+mn-cs"/>
          </a:endParaRPr>
        </a:p>
      </dgm:t>
    </dgm:pt>
    <dgm:pt modelId="{53E424B3-71D8-49DF-A2FD-007512DAD322}" type="parTrans" cxnId="{9F6AF7A1-50D9-44CF-8500-DDCE075A2C26}">
      <dgm:prSet/>
      <dgm:spPr/>
      <dgm:t>
        <a:bodyPr/>
        <a:lstStyle/>
        <a:p>
          <a:endParaRPr lang="ru-RU"/>
        </a:p>
      </dgm:t>
    </dgm:pt>
    <dgm:pt modelId="{2D954F1B-8A05-4821-A2EF-20DE031173AF}" type="sibTrans" cxnId="{9F6AF7A1-50D9-44CF-8500-DDCE075A2C26}">
      <dgm:prSet/>
      <dgm:spPr/>
      <dgm:t>
        <a:bodyPr/>
        <a:lstStyle/>
        <a:p>
          <a:endParaRPr lang="ru-RU"/>
        </a:p>
      </dgm:t>
    </dgm:pt>
    <dgm:pt modelId="{38350D93-B3FF-4724-B973-8FDC4F5E62BE}">
      <dgm:prSet/>
      <dgm:spPr>
        <a:xfrm>
          <a:off x="3449478" y="1175138"/>
          <a:ext cx="818911" cy="391712"/>
        </a:xfrm>
        <a:prstGeom prst="rect">
          <a:avLst/>
        </a:prstGeom>
        <a:noFill/>
        <a:ln>
          <a:noFill/>
        </a:ln>
        <a:effectLst/>
      </dgm:spPr>
      <dgm:t>
        <a:bodyPr/>
        <a:lstStyle/>
        <a:p>
          <a:pPr marR="0" algn="l" rtl="0"/>
          <a:r>
            <a:rPr lang="uk-UA" b="0" i="0" u="none" strike="noStrike" baseline="0" dirty="0" smtClean="0">
              <a:solidFill>
                <a:sysClr val="windowText" lastClr="000000">
                  <a:hueOff val="0"/>
                  <a:satOff val="0"/>
                  <a:lumOff val="0"/>
                  <a:alphaOff val="0"/>
                </a:sysClr>
              </a:solidFill>
              <a:latin typeface="Times New Roman"/>
              <a:ea typeface="+mn-ea"/>
              <a:cs typeface="+mn-cs"/>
            </a:rPr>
            <a:t>Міжнародна безпека</a:t>
          </a:r>
          <a:endParaRPr lang="ru-RU" dirty="0" smtClean="0">
            <a:solidFill>
              <a:sysClr val="windowText" lastClr="000000">
                <a:hueOff val="0"/>
                <a:satOff val="0"/>
                <a:lumOff val="0"/>
                <a:alphaOff val="0"/>
              </a:sysClr>
            </a:solidFill>
            <a:latin typeface="Calibri"/>
            <a:ea typeface="+mn-ea"/>
            <a:cs typeface="+mn-cs"/>
          </a:endParaRPr>
        </a:p>
      </dgm:t>
    </dgm:pt>
    <dgm:pt modelId="{30CC41FB-1814-4B17-B43B-8C394841CA9E}" type="parTrans" cxnId="{5FA0F3A8-7DFD-47F4-902F-3D5C321E7063}">
      <dgm:prSet/>
      <dgm:spPr/>
      <dgm:t>
        <a:bodyPr/>
        <a:lstStyle/>
        <a:p>
          <a:endParaRPr lang="ru-RU"/>
        </a:p>
      </dgm:t>
    </dgm:pt>
    <dgm:pt modelId="{41D9A592-2009-4BCE-B01A-47608C54692B}" type="sibTrans" cxnId="{5FA0F3A8-7DFD-47F4-902F-3D5C321E7063}">
      <dgm:prSet/>
      <dgm:spPr/>
      <dgm:t>
        <a:bodyPr/>
        <a:lstStyle/>
        <a:p>
          <a:endParaRPr lang="ru-RU"/>
        </a:p>
      </dgm:t>
    </dgm:pt>
    <dgm:pt modelId="{122B4351-2A1F-432C-85F7-62E560A39742}" type="pres">
      <dgm:prSet presAssocID="{C6C0643D-4691-44FA-8E85-028B9EE693AD}" presName="composite" presStyleCnt="0">
        <dgm:presLayoutVars>
          <dgm:chMax val="5"/>
          <dgm:dir/>
          <dgm:resizeHandles val="exact"/>
        </dgm:presLayoutVars>
      </dgm:prSet>
      <dgm:spPr/>
    </dgm:pt>
    <dgm:pt modelId="{7BE71C3F-C4D0-4D26-8EA6-52A1B5595E36}" type="pres">
      <dgm:prSet presAssocID="{8EB87C60-0515-459D-AD1E-C5E507515857}" presName="circle1" presStyleLbl="lnNode1" presStyleIdx="0" presStyleCnt="4"/>
      <dgm:spPr>
        <a:xfrm>
          <a:off x="2240628" y="1247885"/>
          <a:ext cx="233935" cy="233935"/>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5275A6CA-0D52-4CC1-B3FC-CE29DA3CD1A6}" type="pres">
      <dgm:prSet presAssocID="{8EB87C60-0515-459D-AD1E-C5E507515857}" presName="text1" presStyleLbl="revTx" presStyleIdx="0" presStyleCnt="4">
        <dgm:presLayoutVars>
          <dgm:bulletEnabled val="1"/>
        </dgm:presLayoutVars>
      </dgm:prSet>
      <dgm:spPr/>
      <dgm:t>
        <a:bodyPr/>
        <a:lstStyle/>
        <a:p>
          <a:endParaRPr lang="ru-RU"/>
        </a:p>
      </dgm:t>
    </dgm:pt>
    <dgm:pt modelId="{DBB4DA12-05A5-411B-8544-3EC173DFB24A}" type="pres">
      <dgm:prSet presAssocID="{8EB87C60-0515-459D-AD1E-C5E507515857}" presName="line1" presStyleLbl="callout" presStyleIdx="0" presStyleCnt="8"/>
      <dgm:spPr>
        <a:xfrm>
          <a:off x="3244750" y="195856"/>
          <a:ext cx="20472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 modelId="{A5089A8D-E526-42DD-8D31-0846CFB04793}" type="pres">
      <dgm:prSet presAssocID="{8EB87C60-0515-459D-AD1E-C5E507515857}" presName="d1" presStyleLbl="callout" presStyleIdx="1" presStyleCnt="8"/>
      <dgm:spPr>
        <a:xfrm rot="5400000">
          <a:off x="2215651" y="324835"/>
          <a:ext cx="1157395" cy="900803"/>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 modelId="{EB5C068E-74C0-4957-8503-A0DBEE40E202}" type="pres">
      <dgm:prSet presAssocID="{710D3C49-F01C-45C6-B649-72BB6B411F5C}" presName="circle2" presStyleLbl="lnNode1" presStyleIdx="1" presStyleCnt="4"/>
      <dgm:spPr>
        <a:xfrm>
          <a:off x="2006692" y="1013949"/>
          <a:ext cx="701807" cy="701807"/>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7D77862C-72D5-4B1D-8057-458A5E291650}" type="pres">
      <dgm:prSet presAssocID="{710D3C49-F01C-45C6-B649-72BB6B411F5C}" presName="text2" presStyleLbl="revTx" presStyleIdx="1" presStyleCnt="4">
        <dgm:presLayoutVars>
          <dgm:bulletEnabled val="1"/>
        </dgm:presLayoutVars>
      </dgm:prSet>
      <dgm:spPr/>
      <dgm:t>
        <a:bodyPr/>
        <a:lstStyle/>
        <a:p>
          <a:endParaRPr lang="ru-RU"/>
        </a:p>
      </dgm:t>
    </dgm:pt>
    <dgm:pt modelId="{A7C17AE9-C8A3-43CA-AB62-C9E0F40459CC}" type="pres">
      <dgm:prSet presAssocID="{710D3C49-F01C-45C6-B649-72BB6B411F5C}" presName="line2" presStyleLbl="callout" presStyleIdx="2" presStyleCnt="8"/>
      <dgm:spPr>
        <a:xfrm>
          <a:off x="3244750" y="587569"/>
          <a:ext cx="20472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 modelId="{B039FCF8-3776-48B0-B579-6ED67CB48B8C}" type="pres">
      <dgm:prSet presAssocID="{710D3C49-F01C-45C6-B649-72BB6B411F5C}" presName="d2" presStyleLbl="callout" presStyleIdx="3" presStyleCnt="8"/>
      <dgm:spPr>
        <a:xfrm rot="5400000">
          <a:off x="2416011" y="710133"/>
          <a:ext cx="950483" cy="705629"/>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 modelId="{A4D3BE3C-8579-4CE5-8213-D8069CC53CC3}" type="pres">
      <dgm:prSet presAssocID="{3EF8D914-A3C7-4B10-B056-3D7FE4B77ACD}" presName="circle3" presStyleLbl="lnNode1" presStyleIdx="2" presStyleCnt="4"/>
      <dgm:spPr>
        <a:xfrm>
          <a:off x="1772756" y="780013"/>
          <a:ext cx="1169679" cy="116967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19035ABB-0F55-4263-B8AD-A84C808E871E}" type="pres">
      <dgm:prSet presAssocID="{3EF8D914-A3C7-4B10-B056-3D7FE4B77ACD}" presName="text3" presStyleLbl="revTx" presStyleIdx="2" presStyleCnt="4">
        <dgm:presLayoutVars>
          <dgm:bulletEnabled val="1"/>
        </dgm:presLayoutVars>
      </dgm:prSet>
      <dgm:spPr/>
      <dgm:t>
        <a:bodyPr/>
        <a:lstStyle/>
        <a:p>
          <a:endParaRPr lang="ru-RU"/>
        </a:p>
      </dgm:t>
    </dgm:pt>
    <dgm:pt modelId="{FFA819E5-635D-47BE-B0F6-DAE8F1506B0D}" type="pres">
      <dgm:prSet presAssocID="{3EF8D914-A3C7-4B10-B056-3D7FE4B77ACD}" presName="line3" presStyleLbl="callout" presStyleIdx="4" presStyleCnt="8"/>
      <dgm:spPr>
        <a:xfrm>
          <a:off x="3244750" y="979282"/>
          <a:ext cx="20472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 modelId="{34A6B9FD-A6AE-411D-A8C4-12C1EAFB4CF5}" type="pres">
      <dgm:prSet presAssocID="{3EF8D914-A3C7-4B10-B056-3D7FE4B77ACD}" presName="d3" presStyleLbl="callout" presStyleIdx="5" presStyleCnt="8"/>
      <dgm:spPr>
        <a:xfrm rot="5400000">
          <a:off x="2609957" y="1069225"/>
          <a:ext cx="725009" cy="544576"/>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 modelId="{F0D29078-8BBD-455A-B142-5134101E80F5}" type="pres">
      <dgm:prSet presAssocID="{38350D93-B3FF-4724-B973-8FDC4F5E62BE}" presName="circle4" presStyleLbl="lnNode1" presStyleIdx="3" presStyleCnt="4"/>
      <dgm:spPr>
        <a:xfrm>
          <a:off x="1538684" y="545941"/>
          <a:ext cx="1637823" cy="1637823"/>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E9189A38-0A0F-4ABA-A2F3-8FEFCEBD3BB7}" type="pres">
      <dgm:prSet presAssocID="{38350D93-B3FF-4724-B973-8FDC4F5E62BE}" presName="text4" presStyleLbl="revTx" presStyleIdx="3" presStyleCnt="4">
        <dgm:presLayoutVars>
          <dgm:bulletEnabled val="1"/>
        </dgm:presLayoutVars>
      </dgm:prSet>
      <dgm:spPr/>
      <dgm:t>
        <a:bodyPr/>
        <a:lstStyle/>
        <a:p>
          <a:endParaRPr lang="ru-RU"/>
        </a:p>
      </dgm:t>
    </dgm:pt>
    <dgm:pt modelId="{64942AEE-C366-4588-9C38-DA2D758301AB}" type="pres">
      <dgm:prSet presAssocID="{38350D93-B3FF-4724-B973-8FDC4F5E62BE}" presName="line4" presStyleLbl="callout" presStyleIdx="6" presStyleCnt="8"/>
      <dgm:spPr>
        <a:xfrm>
          <a:off x="3244750" y="1370994"/>
          <a:ext cx="20472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 modelId="{B0798B4C-F912-4687-83DC-1E149D303102}" type="pres">
      <dgm:prSet presAssocID="{38350D93-B3FF-4724-B973-8FDC4F5E62BE}" presName="d4" presStyleLbl="callout" presStyleIdx="7" presStyleCnt="8"/>
      <dgm:spPr>
        <a:xfrm rot="5400000">
          <a:off x="2804367" y="1429738"/>
          <a:ext cx="498335" cy="380521"/>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gm:spPr>
    </dgm:pt>
  </dgm:ptLst>
  <dgm:cxnLst>
    <dgm:cxn modelId="{F1ACE7F1-9D99-4DB4-9F0A-17C4EE8EFA2F}" type="presOf" srcId="{38350D93-B3FF-4724-B973-8FDC4F5E62BE}" destId="{E9189A38-0A0F-4ABA-A2F3-8FEFCEBD3BB7}" srcOrd="0" destOrd="0" presId="urn:microsoft.com/office/officeart/2005/8/layout/target1"/>
    <dgm:cxn modelId="{B04F8AAC-2DAE-4D28-A4EA-4D21B42622DD}" type="presOf" srcId="{710D3C49-F01C-45C6-B649-72BB6B411F5C}" destId="{7D77862C-72D5-4B1D-8057-458A5E291650}" srcOrd="0" destOrd="0" presId="urn:microsoft.com/office/officeart/2005/8/layout/target1"/>
    <dgm:cxn modelId="{49634731-B07B-4E10-BC5D-04D640BB6175}" type="presOf" srcId="{C6C0643D-4691-44FA-8E85-028B9EE693AD}" destId="{122B4351-2A1F-432C-85F7-62E560A39742}" srcOrd="0" destOrd="0" presId="urn:microsoft.com/office/officeart/2005/8/layout/target1"/>
    <dgm:cxn modelId="{4C022181-2CAE-459B-9221-FD544C278F41}" type="presOf" srcId="{3EF8D914-A3C7-4B10-B056-3D7FE4B77ACD}" destId="{19035ABB-0F55-4263-B8AD-A84C808E871E}" srcOrd="0" destOrd="0" presId="urn:microsoft.com/office/officeart/2005/8/layout/target1"/>
    <dgm:cxn modelId="{2D6F9617-7768-4D21-82EB-1257DF0976F6}" srcId="{C6C0643D-4691-44FA-8E85-028B9EE693AD}" destId="{710D3C49-F01C-45C6-B649-72BB6B411F5C}" srcOrd="1" destOrd="0" parTransId="{20C872CD-B49E-4BF4-A44A-60C11E2156B2}" sibTransId="{EFD65E5A-BD25-4FE3-A770-5EB4DDB438B8}"/>
    <dgm:cxn modelId="{9F6AF7A1-50D9-44CF-8500-DDCE075A2C26}" srcId="{C6C0643D-4691-44FA-8E85-028B9EE693AD}" destId="{3EF8D914-A3C7-4B10-B056-3D7FE4B77ACD}" srcOrd="2" destOrd="0" parTransId="{53E424B3-71D8-49DF-A2FD-007512DAD322}" sibTransId="{2D954F1B-8A05-4821-A2EF-20DE031173AF}"/>
    <dgm:cxn modelId="{E49EC9C7-24D0-4A19-923D-4BC2FD5AA4E5}" srcId="{C6C0643D-4691-44FA-8E85-028B9EE693AD}" destId="{8EB87C60-0515-459D-AD1E-C5E507515857}" srcOrd="0" destOrd="0" parTransId="{9671B1B1-57DC-4BEB-AF33-9CFD596B508E}" sibTransId="{BFCE638A-464C-4857-962C-7B17902AB8BC}"/>
    <dgm:cxn modelId="{5FA0F3A8-7DFD-47F4-902F-3D5C321E7063}" srcId="{C6C0643D-4691-44FA-8E85-028B9EE693AD}" destId="{38350D93-B3FF-4724-B973-8FDC4F5E62BE}" srcOrd="3" destOrd="0" parTransId="{30CC41FB-1814-4B17-B43B-8C394841CA9E}" sibTransId="{41D9A592-2009-4BCE-B01A-47608C54692B}"/>
    <dgm:cxn modelId="{988D7BCD-C21A-43EB-9400-6B15D80213E6}" type="presOf" srcId="{8EB87C60-0515-459D-AD1E-C5E507515857}" destId="{5275A6CA-0D52-4CC1-B3FC-CE29DA3CD1A6}" srcOrd="0" destOrd="0" presId="urn:microsoft.com/office/officeart/2005/8/layout/target1"/>
    <dgm:cxn modelId="{EC5969AF-E7D9-4D4D-9FA2-D4425DBF3C69}" type="presParOf" srcId="{122B4351-2A1F-432C-85F7-62E560A39742}" destId="{7BE71C3F-C4D0-4D26-8EA6-52A1B5595E36}" srcOrd="0" destOrd="0" presId="urn:microsoft.com/office/officeart/2005/8/layout/target1"/>
    <dgm:cxn modelId="{DAF5A0FD-6A27-4D47-858D-C326DC333C61}" type="presParOf" srcId="{122B4351-2A1F-432C-85F7-62E560A39742}" destId="{5275A6CA-0D52-4CC1-B3FC-CE29DA3CD1A6}" srcOrd="1" destOrd="0" presId="urn:microsoft.com/office/officeart/2005/8/layout/target1"/>
    <dgm:cxn modelId="{7492B43B-0E77-4B48-926D-8467210E3013}" type="presParOf" srcId="{122B4351-2A1F-432C-85F7-62E560A39742}" destId="{DBB4DA12-05A5-411B-8544-3EC173DFB24A}" srcOrd="2" destOrd="0" presId="urn:microsoft.com/office/officeart/2005/8/layout/target1"/>
    <dgm:cxn modelId="{A47E4B4D-D5B4-49D6-BBD2-89185FD0D86D}" type="presParOf" srcId="{122B4351-2A1F-432C-85F7-62E560A39742}" destId="{A5089A8D-E526-42DD-8D31-0846CFB04793}" srcOrd="3" destOrd="0" presId="urn:microsoft.com/office/officeart/2005/8/layout/target1"/>
    <dgm:cxn modelId="{C5FB6DD4-EF97-4A32-81CB-086C35814D13}" type="presParOf" srcId="{122B4351-2A1F-432C-85F7-62E560A39742}" destId="{EB5C068E-74C0-4957-8503-A0DBEE40E202}" srcOrd="4" destOrd="0" presId="urn:microsoft.com/office/officeart/2005/8/layout/target1"/>
    <dgm:cxn modelId="{108D516C-B006-4CF6-A6C5-A1EFEEF540F3}" type="presParOf" srcId="{122B4351-2A1F-432C-85F7-62E560A39742}" destId="{7D77862C-72D5-4B1D-8057-458A5E291650}" srcOrd="5" destOrd="0" presId="urn:microsoft.com/office/officeart/2005/8/layout/target1"/>
    <dgm:cxn modelId="{1EF281A8-67B0-4497-B0B8-412553CE7806}" type="presParOf" srcId="{122B4351-2A1F-432C-85F7-62E560A39742}" destId="{A7C17AE9-C8A3-43CA-AB62-C9E0F40459CC}" srcOrd="6" destOrd="0" presId="urn:microsoft.com/office/officeart/2005/8/layout/target1"/>
    <dgm:cxn modelId="{6565EF26-DDFA-4731-96EF-C25E10FC3E2E}" type="presParOf" srcId="{122B4351-2A1F-432C-85F7-62E560A39742}" destId="{B039FCF8-3776-48B0-B579-6ED67CB48B8C}" srcOrd="7" destOrd="0" presId="urn:microsoft.com/office/officeart/2005/8/layout/target1"/>
    <dgm:cxn modelId="{38E79842-2CC8-493A-9D74-870EB9BDCA02}" type="presParOf" srcId="{122B4351-2A1F-432C-85F7-62E560A39742}" destId="{A4D3BE3C-8579-4CE5-8213-D8069CC53CC3}" srcOrd="8" destOrd="0" presId="urn:microsoft.com/office/officeart/2005/8/layout/target1"/>
    <dgm:cxn modelId="{222AFE9F-FA7D-45DD-83E9-9C5CB0FE39C3}" type="presParOf" srcId="{122B4351-2A1F-432C-85F7-62E560A39742}" destId="{19035ABB-0F55-4263-B8AD-A84C808E871E}" srcOrd="9" destOrd="0" presId="urn:microsoft.com/office/officeart/2005/8/layout/target1"/>
    <dgm:cxn modelId="{FE227801-94D9-4F51-AB41-0BCF332AABE8}" type="presParOf" srcId="{122B4351-2A1F-432C-85F7-62E560A39742}" destId="{FFA819E5-635D-47BE-B0F6-DAE8F1506B0D}" srcOrd="10" destOrd="0" presId="urn:microsoft.com/office/officeart/2005/8/layout/target1"/>
    <dgm:cxn modelId="{02878550-748C-405A-ABB7-6D88B6181491}" type="presParOf" srcId="{122B4351-2A1F-432C-85F7-62E560A39742}" destId="{34A6B9FD-A6AE-411D-A8C4-12C1EAFB4CF5}" srcOrd="11" destOrd="0" presId="urn:microsoft.com/office/officeart/2005/8/layout/target1"/>
    <dgm:cxn modelId="{2495057F-5C63-43AD-9F40-C8CCBF923206}" type="presParOf" srcId="{122B4351-2A1F-432C-85F7-62E560A39742}" destId="{F0D29078-8BBD-455A-B142-5134101E80F5}" srcOrd="12" destOrd="0" presId="urn:microsoft.com/office/officeart/2005/8/layout/target1"/>
    <dgm:cxn modelId="{CAEB1F0E-72D6-4474-A2D7-DC812060B92A}" type="presParOf" srcId="{122B4351-2A1F-432C-85F7-62E560A39742}" destId="{E9189A38-0A0F-4ABA-A2F3-8FEFCEBD3BB7}" srcOrd="13" destOrd="0" presId="urn:microsoft.com/office/officeart/2005/8/layout/target1"/>
    <dgm:cxn modelId="{A9FC886A-F991-4F23-99CF-DB59773025A5}" type="presParOf" srcId="{122B4351-2A1F-432C-85F7-62E560A39742}" destId="{64942AEE-C366-4588-9C38-DA2D758301AB}" srcOrd="14" destOrd="0" presId="urn:microsoft.com/office/officeart/2005/8/layout/target1"/>
    <dgm:cxn modelId="{C1644064-6CA7-4DE1-BBEE-029F2FA3A942}" type="presParOf" srcId="{122B4351-2A1F-432C-85F7-62E560A39742}" destId="{B0798B4C-F912-4687-83DC-1E149D303102}" srcOrd="15"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E5C4AE-820C-4176-B01C-B88CAB5B1C49}" type="doc">
      <dgm:prSet loTypeId="urn:microsoft.com/office/officeart/2005/8/layout/radial1" loCatId="relationship" qsTypeId="urn:microsoft.com/office/officeart/2005/8/quickstyle/simple1" qsCatId="simple" csTypeId="urn:microsoft.com/office/officeart/2005/8/colors/accent1_2" csCatId="accent1"/>
      <dgm:spPr/>
    </dgm:pt>
    <dgm:pt modelId="{7E45B2CD-F956-4E47-9370-52851C401609}">
      <dgm:prSet/>
      <dgm:spPr>
        <a:xfrm>
          <a:off x="1622943" y="1445778"/>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Фінансова безпека</a:t>
          </a:r>
          <a:endParaRPr lang="ru-RU" smtClean="0">
            <a:solidFill>
              <a:sysClr val="window" lastClr="FFFFFF"/>
            </a:solidFill>
            <a:latin typeface="Calibri"/>
            <a:ea typeface="+mn-ea"/>
            <a:cs typeface="+mn-cs"/>
          </a:endParaRPr>
        </a:p>
      </dgm:t>
    </dgm:pt>
    <dgm:pt modelId="{FF42EE8C-1B20-4C9F-8DC7-4AB35F7D658C}" type="parTrans" cxnId="{B2C0E15A-724B-4BE3-8D6E-F00D9442F16C}">
      <dgm:prSet/>
      <dgm:spPr/>
      <dgm:t>
        <a:bodyPr/>
        <a:lstStyle/>
        <a:p>
          <a:endParaRPr lang="ru-RU"/>
        </a:p>
      </dgm:t>
    </dgm:pt>
    <dgm:pt modelId="{71713B38-0EFC-4A96-A316-0A189775F1D8}" type="sibTrans" cxnId="{B2C0E15A-724B-4BE3-8D6E-F00D9442F16C}">
      <dgm:prSet/>
      <dgm:spPr/>
      <dgm:t>
        <a:bodyPr/>
        <a:lstStyle/>
        <a:p>
          <a:endParaRPr lang="ru-RU"/>
        </a:p>
      </dgm:t>
    </dgm:pt>
    <dgm:pt modelId="{B191D7DB-31EC-4234-A33B-93F9CC12098B}">
      <dgm:prSet/>
      <dgm:spPr>
        <a:xfrm>
          <a:off x="1622943" y="13699"/>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Кредитна безпека</a:t>
          </a:r>
          <a:endParaRPr lang="ru-RU" smtClean="0">
            <a:solidFill>
              <a:sysClr val="window" lastClr="FFFFFF"/>
            </a:solidFill>
            <a:latin typeface="Calibri"/>
            <a:ea typeface="+mn-ea"/>
            <a:cs typeface="+mn-cs"/>
          </a:endParaRPr>
        </a:p>
      </dgm:t>
    </dgm:pt>
    <dgm:pt modelId="{EB6F3D30-FE7F-4E49-BE9C-83FF1942EF1B}" type="parTrans" cxnId="{B04CBAE3-AEB0-493B-93E7-D5D0B4EBFDBF}">
      <dgm:prSet/>
      <dgm:spPr>
        <a:xfrm rot="16200000">
          <a:off x="1748511" y="1132011"/>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B4A43724-33F9-4A5A-9B49-A8CD565D4D2B}" type="sibTrans" cxnId="{B04CBAE3-AEB0-493B-93E7-D5D0B4EBFDBF}">
      <dgm:prSet/>
      <dgm:spPr/>
      <dgm:t>
        <a:bodyPr/>
        <a:lstStyle/>
        <a:p>
          <a:endParaRPr lang="ru-RU"/>
        </a:p>
      </dgm:t>
    </dgm:pt>
    <dgm:pt modelId="{98AB0AB4-D4D5-428F-9C64-A3533E2A239F}">
      <dgm:prSet/>
      <dgm:spPr>
        <a:xfrm>
          <a:off x="2635576" y="433145"/>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Валютна безпека</a:t>
          </a:r>
          <a:endParaRPr lang="ru-RU" smtClean="0">
            <a:solidFill>
              <a:sysClr val="window" lastClr="FFFFFF"/>
            </a:solidFill>
            <a:latin typeface="Calibri"/>
            <a:ea typeface="+mn-ea"/>
            <a:cs typeface="+mn-cs"/>
          </a:endParaRPr>
        </a:p>
      </dgm:t>
    </dgm:pt>
    <dgm:pt modelId="{12786221-CCD5-4E7A-8843-7C2011DB3E6E}" type="parTrans" cxnId="{B4BECAAA-9AEA-4698-A6DC-EC40A7BD2935}">
      <dgm:prSet/>
      <dgm:spPr>
        <a:xfrm rot="18900000">
          <a:off x="2254828" y="1341735"/>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75AAE688-A4F9-4E81-830F-8AE3D661D010}" type="sibTrans" cxnId="{B4BECAAA-9AEA-4698-A6DC-EC40A7BD2935}">
      <dgm:prSet/>
      <dgm:spPr/>
      <dgm:t>
        <a:bodyPr/>
        <a:lstStyle/>
        <a:p>
          <a:endParaRPr lang="ru-RU"/>
        </a:p>
      </dgm:t>
    </dgm:pt>
    <dgm:pt modelId="{0F380E42-B2DE-4D07-8D30-99D67CA6B774}">
      <dgm:prSet/>
      <dgm:spPr>
        <a:xfrm>
          <a:off x="3055022" y="1445778"/>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Банківська безпека</a:t>
          </a:r>
          <a:endParaRPr lang="ru-RU" smtClean="0">
            <a:solidFill>
              <a:sysClr val="window" lastClr="FFFFFF"/>
            </a:solidFill>
            <a:latin typeface="Calibri"/>
            <a:ea typeface="+mn-ea"/>
            <a:cs typeface="+mn-cs"/>
          </a:endParaRPr>
        </a:p>
      </dgm:t>
    </dgm:pt>
    <dgm:pt modelId="{763CEBAD-F594-413D-9AA3-79C4E808B4C4}" type="parTrans" cxnId="{99C210B6-9FF5-47A2-96D8-C7214DB8279C}">
      <dgm:prSet/>
      <dgm:spPr>
        <a:xfrm>
          <a:off x="2464551" y="1848051"/>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93F4DA4C-65E1-4D28-AE5A-891B37A373D2}" type="sibTrans" cxnId="{99C210B6-9FF5-47A2-96D8-C7214DB8279C}">
      <dgm:prSet/>
      <dgm:spPr/>
      <dgm:t>
        <a:bodyPr/>
        <a:lstStyle/>
        <a:p>
          <a:endParaRPr lang="ru-RU"/>
        </a:p>
      </dgm:t>
    </dgm:pt>
    <dgm:pt modelId="{B7AB1D99-19E8-4207-849C-338CA431DF8A}">
      <dgm:prSet/>
      <dgm:spPr>
        <a:xfrm>
          <a:off x="2635576" y="2458411"/>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Грошова безпека</a:t>
          </a:r>
          <a:endParaRPr lang="ru-RU" smtClean="0">
            <a:solidFill>
              <a:sysClr val="window" lastClr="FFFFFF"/>
            </a:solidFill>
            <a:latin typeface="Calibri"/>
            <a:ea typeface="+mn-ea"/>
            <a:cs typeface="+mn-cs"/>
          </a:endParaRPr>
        </a:p>
      </dgm:t>
    </dgm:pt>
    <dgm:pt modelId="{F8404E5D-1974-427D-9577-3DA070D84FE1}" type="parTrans" cxnId="{2FB793DD-4E76-4BE6-B8B2-C36041E74CB0}">
      <dgm:prSet/>
      <dgm:spPr>
        <a:xfrm rot="2700000">
          <a:off x="2254828" y="2354368"/>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BDFED2E9-DBE3-4528-AA85-FCFA96EA470E}" type="sibTrans" cxnId="{2FB793DD-4E76-4BE6-B8B2-C36041E74CB0}">
      <dgm:prSet/>
      <dgm:spPr/>
      <dgm:t>
        <a:bodyPr/>
        <a:lstStyle/>
        <a:p>
          <a:endParaRPr lang="ru-RU"/>
        </a:p>
      </dgm:t>
    </dgm:pt>
    <dgm:pt modelId="{A7A94FFA-5C41-4296-956F-8BB34C4F3EA5}">
      <dgm:prSet/>
      <dgm:spPr>
        <a:xfrm>
          <a:off x="1622943" y="2877857"/>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Зовнішньо-економічна безпека</a:t>
          </a:r>
          <a:endParaRPr lang="ru-RU" smtClean="0">
            <a:solidFill>
              <a:sysClr val="window" lastClr="FFFFFF"/>
            </a:solidFill>
            <a:latin typeface="Calibri"/>
            <a:ea typeface="+mn-ea"/>
            <a:cs typeface="+mn-cs"/>
          </a:endParaRPr>
        </a:p>
      </dgm:t>
    </dgm:pt>
    <dgm:pt modelId="{EAE143E4-085A-417C-9190-D5266521A47F}" type="parTrans" cxnId="{84937E28-67C8-4F5D-B7FC-E8D36BBE4A58}">
      <dgm:prSet/>
      <dgm:spPr>
        <a:xfrm rot="5400000">
          <a:off x="1748511" y="2564091"/>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53480747-C5B9-4F5C-BF7C-ADBD1A8F5EA3}" type="sibTrans" cxnId="{84937E28-67C8-4F5D-B7FC-E8D36BBE4A58}">
      <dgm:prSet/>
      <dgm:spPr/>
      <dgm:t>
        <a:bodyPr/>
        <a:lstStyle/>
        <a:p>
          <a:endParaRPr lang="ru-RU"/>
        </a:p>
      </dgm:t>
    </dgm:pt>
    <dgm:pt modelId="{956850B4-1C43-46FD-84A0-F57375943746}">
      <dgm:prSet/>
      <dgm:spPr>
        <a:xfrm>
          <a:off x="610310" y="2458411"/>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Бюджетна безпека</a:t>
          </a:r>
          <a:endParaRPr lang="ru-RU" smtClean="0">
            <a:solidFill>
              <a:sysClr val="window" lastClr="FFFFFF"/>
            </a:solidFill>
            <a:latin typeface="Calibri"/>
            <a:ea typeface="+mn-ea"/>
            <a:cs typeface="+mn-cs"/>
          </a:endParaRPr>
        </a:p>
      </dgm:t>
    </dgm:pt>
    <dgm:pt modelId="{ED24287C-B450-40D9-9D65-69D1BD3D2936}" type="parTrans" cxnId="{8342D60D-E46A-4592-94EB-2285F039DFD0}">
      <dgm:prSet/>
      <dgm:spPr>
        <a:xfrm rot="8100000">
          <a:off x="1242195" y="2354368"/>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D4ADB5AF-6737-4CB1-8986-DDB20836A1E1}" type="sibTrans" cxnId="{8342D60D-E46A-4592-94EB-2285F039DFD0}">
      <dgm:prSet/>
      <dgm:spPr/>
      <dgm:t>
        <a:bodyPr/>
        <a:lstStyle/>
        <a:p>
          <a:endParaRPr lang="ru-RU"/>
        </a:p>
      </dgm:t>
    </dgm:pt>
    <dgm:pt modelId="{FDBA0924-E7A7-4721-B1FA-D5EE0976AC9D}">
      <dgm:prSet/>
      <dgm:spPr>
        <a:xfrm>
          <a:off x="190864" y="1445778"/>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Фондова безпека</a:t>
          </a:r>
          <a:endParaRPr lang="ru-RU" smtClean="0">
            <a:solidFill>
              <a:sysClr val="window" lastClr="FFFFFF"/>
            </a:solidFill>
            <a:latin typeface="Calibri"/>
            <a:ea typeface="+mn-ea"/>
            <a:cs typeface="+mn-cs"/>
          </a:endParaRPr>
        </a:p>
      </dgm:t>
    </dgm:pt>
    <dgm:pt modelId="{C97DCFB3-81A1-4619-AEA5-B215C9F8CB51}" type="parTrans" cxnId="{BB5A8235-33F5-4A3B-9EB8-6B01B42FAD64}">
      <dgm:prSet/>
      <dgm:spPr>
        <a:xfrm rot="10800000">
          <a:off x="1032472" y="1848051"/>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24E39B79-FF4D-475A-BA58-0CA1CCA599DD}" type="sibTrans" cxnId="{BB5A8235-33F5-4A3B-9EB8-6B01B42FAD64}">
      <dgm:prSet/>
      <dgm:spPr/>
      <dgm:t>
        <a:bodyPr/>
        <a:lstStyle/>
        <a:p>
          <a:endParaRPr lang="ru-RU"/>
        </a:p>
      </dgm:t>
    </dgm:pt>
    <dgm:pt modelId="{E4810165-1D22-476C-8061-4A76DA9538BA}">
      <dgm:prSet/>
      <dgm:spPr>
        <a:xfrm>
          <a:off x="610310" y="433145"/>
          <a:ext cx="841608" cy="84160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R="0" algn="ctr" rtl="0"/>
          <a:r>
            <a:rPr lang="uk-UA" b="0" i="0" u="none" strike="noStrike" baseline="0" smtClean="0">
              <a:solidFill>
                <a:sysClr val="window" lastClr="FFFFFF"/>
              </a:solidFill>
              <a:latin typeface="Times New Roman"/>
              <a:ea typeface="+mn-ea"/>
              <a:cs typeface="+mn-cs"/>
            </a:rPr>
            <a:t>Страхова безпека</a:t>
          </a:r>
          <a:endParaRPr lang="ru-RU" smtClean="0">
            <a:solidFill>
              <a:sysClr val="window" lastClr="FFFFFF"/>
            </a:solidFill>
            <a:latin typeface="Calibri"/>
            <a:ea typeface="+mn-ea"/>
            <a:cs typeface="+mn-cs"/>
          </a:endParaRPr>
        </a:p>
      </dgm:t>
    </dgm:pt>
    <dgm:pt modelId="{8C25A9CE-A54F-4314-B459-C95E73A352D9}" type="parTrans" cxnId="{5BE1A461-0B6E-40BA-8F55-CFDA0E21265B}">
      <dgm:prSet/>
      <dgm:spPr>
        <a:xfrm rot="13500000">
          <a:off x="1242195" y="1341735"/>
          <a:ext cx="590471" cy="37061"/>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ru-RU">
            <a:solidFill>
              <a:sysClr val="windowText" lastClr="000000">
                <a:hueOff val="0"/>
                <a:satOff val="0"/>
                <a:lumOff val="0"/>
                <a:alphaOff val="0"/>
              </a:sysClr>
            </a:solidFill>
            <a:latin typeface="Calibri"/>
            <a:ea typeface="+mn-ea"/>
            <a:cs typeface="+mn-cs"/>
          </a:endParaRPr>
        </a:p>
      </dgm:t>
    </dgm:pt>
    <dgm:pt modelId="{3470E24A-3F9F-4246-8B1F-CD46C54E49D0}" type="sibTrans" cxnId="{5BE1A461-0B6E-40BA-8F55-CFDA0E21265B}">
      <dgm:prSet/>
      <dgm:spPr/>
      <dgm:t>
        <a:bodyPr/>
        <a:lstStyle/>
        <a:p>
          <a:endParaRPr lang="ru-RU"/>
        </a:p>
      </dgm:t>
    </dgm:pt>
    <dgm:pt modelId="{6DE8EAC7-9783-489C-9125-687CD9A350E5}" type="pres">
      <dgm:prSet presAssocID="{ECE5C4AE-820C-4176-B01C-B88CAB5B1C49}" presName="cycle" presStyleCnt="0">
        <dgm:presLayoutVars>
          <dgm:chMax val="1"/>
          <dgm:dir/>
          <dgm:animLvl val="ctr"/>
          <dgm:resizeHandles val="exact"/>
        </dgm:presLayoutVars>
      </dgm:prSet>
      <dgm:spPr/>
    </dgm:pt>
    <dgm:pt modelId="{805B8044-52D8-4A8E-93F8-7098C1A3F07F}" type="pres">
      <dgm:prSet presAssocID="{7E45B2CD-F956-4E47-9370-52851C401609}" presName="centerShape" presStyleLbl="node0" presStyleIdx="0" presStyleCnt="1"/>
      <dgm:spPr/>
      <dgm:t>
        <a:bodyPr/>
        <a:lstStyle/>
        <a:p>
          <a:endParaRPr lang="ru-RU"/>
        </a:p>
      </dgm:t>
    </dgm:pt>
    <dgm:pt modelId="{3A16628D-7FCA-46F8-890A-465318761276}" type="pres">
      <dgm:prSet presAssocID="{EB6F3D30-FE7F-4E49-BE9C-83FF1942EF1B}" presName="Name9" presStyleLbl="parChTrans1D2" presStyleIdx="0" presStyleCnt="8"/>
      <dgm:spPr/>
      <dgm:t>
        <a:bodyPr/>
        <a:lstStyle/>
        <a:p>
          <a:endParaRPr lang="ru-RU"/>
        </a:p>
      </dgm:t>
    </dgm:pt>
    <dgm:pt modelId="{89D74608-6BD6-4DD6-B650-F82C86B05F90}" type="pres">
      <dgm:prSet presAssocID="{EB6F3D30-FE7F-4E49-BE9C-83FF1942EF1B}" presName="connTx" presStyleLbl="parChTrans1D2" presStyleIdx="0" presStyleCnt="8"/>
      <dgm:spPr/>
      <dgm:t>
        <a:bodyPr/>
        <a:lstStyle/>
        <a:p>
          <a:endParaRPr lang="ru-RU"/>
        </a:p>
      </dgm:t>
    </dgm:pt>
    <dgm:pt modelId="{1D8ACF0C-4578-4005-88EE-4D7AF9A4BF78}" type="pres">
      <dgm:prSet presAssocID="{B191D7DB-31EC-4234-A33B-93F9CC12098B}" presName="node" presStyleLbl="node1" presStyleIdx="0" presStyleCnt="8">
        <dgm:presLayoutVars>
          <dgm:bulletEnabled val="1"/>
        </dgm:presLayoutVars>
      </dgm:prSet>
      <dgm:spPr/>
      <dgm:t>
        <a:bodyPr/>
        <a:lstStyle/>
        <a:p>
          <a:endParaRPr lang="ru-RU"/>
        </a:p>
      </dgm:t>
    </dgm:pt>
    <dgm:pt modelId="{D583A81D-F48B-4E34-BE45-D75707488062}" type="pres">
      <dgm:prSet presAssocID="{12786221-CCD5-4E7A-8843-7C2011DB3E6E}" presName="Name9" presStyleLbl="parChTrans1D2" presStyleIdx="1" presStyleCnt="8"/>
      <dgm:spPr/>
      <dgm:t>
        <a:bodyPr/>
        <a:lstStyle/>
        <a:p>
          <a:endParaRPr lang="ru-RU"/>
        </a:p>
      </dgm:t>
    </dgm:pt>
    <dgm:pt modelId="{C39FB212-751B-489B-A05F-3AE909FB252A}" type="pres">
      <dgm:prSet presAssocID="{12786221-CCD5-4E7A-8843-7C2011DB3E6E}" presName="connTx" presStyleLbl="parChTrans1D2" presStyleIdx="1" presStyleCnt="8"/>
      <dgm:spPr/>
      <dgm:t>
        <a:bodyPr/>
        <a:lstStyle/>
        <a:p>
          <a:endParaRPr lang="ru-RU"/>
        </a:p>
      </dgm:t>
    </dgm:pt>
    <dgm:pt modelId="{E6189B88-C7DD-45C6-AABA-0970965CDFD9}" type="pres">
      <dgm:prSet presAssocID="{98AB0AB4-D4D5-428F-9C64-A3533E2A239F}" presName="node" presStyleLbl="node1" presStyleIdx="1" presStyleCnt="8">
        <dgm:presLayoutVars>
          <dgm:bulletEnabled val="1"/>
        </dgm:presLayoutVars>
      </dgm:prSet>
      <dgm:spPr/>
      <dgm:t>
        <a:bodyPr/>
        <a:lstStyle/>
        <a:p>
          <a:endParaRPr lang="ru-RU"/>
        </a:p>
      </dgm:t>
    </dgm:pt>
    <dgm:pt modelId="{B5FB0E9F-5F81-49D6-B78B-9227DB1879CA}" type="pres">
      <dgm:prSet presAssocID="{763CEBAD-F594-413D-9AA3-79C4E808B4C4}" presName="Name9" presStyleLbl="parChTrans1D2" presStyleIdx="2" presStyleCnt="8"/>
      <dgm:spPr/>
      <dgm:t>
        <a:bodyPr/>
        <a:lstStyle/>
        <a:p>
          <a:endParaRPr lang="ru-RU"/>
        </a:p>
      </dgm:t>
    </dgm:pt>
    <dgm:pt modelId="{AC1DE048-66F1-43B3-B8B5-29E7C7944A0E}" type="pres">
      <dgm:prSet presAssocID="{763CEBAD-F594-413D-9AA3-79C4E808B4C4}" presName="connTx" presStyleLbl="parChTrans1D2" presStyleIdx="2" presStyleCnt="8"/>
      <dgm:spPr/>
      <dgm:t>
        <a:bodyPr/>
        <a:lstStyle/>
        <a:p>
          <a:endParaRPr lang="ru-RU"/>
        </a:p>
      </dgm:t>
    </dgm:pt>
    <dgm:pt modelId="{A84590F0-1605-4BEB-9A46-79A818206D54}" type="pres">
      <dgm:prSet presAssocID="{0F380E42-B2DE-4D07-8D30-99D67CA6B774}" presName="node" presStyleLbl="node1" presStyleIdx="2" presStyleCnt="8">
        <dgm:presLayoutVars>
          <dgm:bulletEnabled val="1"/>
        </dgm:presLayoutVars>
      </dgm:prSet>
      <dgm:spPr/>
      <dgm:t>
        <a:bodyPr/>
        <a:lstStyle/>
        <a:p>
          <a:endParaRPr lang="ru-RU"/>
        </a:p>
      </dgm:t>
    </dgm:pt>
    <dgm:pt modelId="{B76106D2-E197-485A-B291-042E321B9040}" type="pres">
      <dgm:prSet presAssocID="{F8404E5D-1974-427D-9577-3DA070D84FE1}" presName="Name9" presStyleLbl="parChTrans1D2" presStyleIdx="3" presStyleCnt="8"/>
      <dgm:spPr/>
      <dgm:t>
        <a:bodyPr/>
        <a:lstStyle/>
        <a:p>
          <a:endParaRPr lang="ru-RU"/>
        </a:p>
      </dgm:t>
    </dgm:pt>
    <dgm:pt modelId="{5690C6DE-EA15-4179-B0B5-CFF78214D6EC}" type="pres">
      <dgm:prSet presAssocID="{F8404E5D-1974-427D-9577-3DA070D84FE1}" presName="connTx" presStyleLbl="parChTrans1D2" presStyleIdx="3" presStyleCnt="8"/>
      <dgm:spPr/>
      <dgm:t>
        <a:bodyPr/>
        <a:lstStyle/>
        <a:p>
          <a:endParaRPr lang="ru-RU"/>
        </a:p>
      </dgm:t>
    </dgm:pt>
    <dgm:pt modelId="{8EBCA688-C50B-4F83-8E85-1FC46B2A92FB}" type="pres">
      <dgm:prSet presAssocID="{B7AB1D99-19E8-4207-849C-338CA431DF8A}" presName="node" presStyleLbl="node1" presStyleIdx="3" presStyleCnt="8">
        <dgm:presLayoutVars>
          <dgm:bulletEnabled val="1"/>
        </dgm:presLayoutVars>
      </dgm:prSet>
      <dgm:spPr/>
      <dgm:t>
        <a:bodyPr/>
        <a:lstStyle/>
        <a:p>
          <a:endParaRPr lang="ru-RU"/>
        </a:p>
      </dgm:t>
    </dgm:pt>
    <dgm:pt modelId="{6A08C1B3-C052-4629-B2D9-7F3BB198DA68}" type="pres">
      <dgm:prSet presAssocID="{EAE143E4-085A-417C-9190-D5266521A47F}" presName="Name9" presStyleLbl="parChTrans1D2" presStyleIdx="4" presStyleCnt="8"/>
      <dgm:spPr/>
      <dgm:t>
        <a:bodyPr/>
        <a:lstStyle/>
        <a:p>
          <a:endParaRPr lang="ru-RU"/>
        </a:p>
      </dgm:t>
    </dgm:pt>
    <dgm:pt modelId="{E53D7C64-5CF1-4313-8A09-643B526AA5F1}" type="pres">
      <dgm:prSet presAssocID="{EAE143E4-085A-417C-9190-D5266521A47F}" presName="connTx" presStyleLbl="parChTrans1D2" presStyleIdx="4" presStyleCnt="8"/>
      <dgm:spPr/>
      <dgm:t>
        <a:bodyPr/>
        <a:lstStyle/>
        <a:p>
          <a:endParaRPr lang="ru-RU"/>
        </a:p>
      </dgm:t>
    </dgm:pt>
    <dgm:pt modelId="{2E16FB96-2D6A-429A-92D7-BD422B80AB19}" type="pres">
      <dgm:prSet presAssocID="{A7A94FFA-5C41-4296-956F-8BB34C4F3EA5}" presName="node" presStyleLbl="node1" presStyleIdx="4" presStyleCnt="8">
        <dgm:presLayoutVars>
          <dgm:bulletEnabled val="1"/>
        </dgm:presLayoutVars>
      </dgm:prSet>
      <dgm:spPr/>
      <dgm:t>
        <a:bodyPr/>
        <a:lstStyle/>
        <a:p>
          <a:endParaRPr lang="ru-RU"/>
        </a:p>
      </dgm:t>
    </dgm:pt>
    <dgm:pt modelId="{6BAC6C39-90BF-4373-9BB5-2684AF6F5881}" type="pres">
      <dgm:prSet presAssocID="{ED24287C-B450-40D9-9D65-69D1BD3D2936}" presName="Name9" presStyleLbl="parChTrans1D2" presStyleIdx="5" presStyleCnt="8"/>
      <dgm:spPr/>
      <dgm:t>
        <a:bodyPr/>
        <a:lstStyle/>
        <a:p>
          <a:endParaRPr lang="ru-RU"/>
        </a:p>
      </dgm:t>
    </dgm:pt>
    <dgm:pt modelId="{BCFA0E77-D3B4-482D-9999-E21E351CB849}" type="pres">
      <dgm:prSet presAssocID="{ED24287C-B450-40D9-9D65-69D1BD3D2936}" presName="connTx" presStyleLbl="parChTrans1D2" presStyleIdx="5" presStyleCnt="8"/>
      <dgm:spPr/>
      <dgm:t>
        <a:bodyPr/>
        <a:lstStyle/>
        <a:p>
          <a:endParaRPr lang="ru-RU"/>
        </a:p>
      </dgm:t>
    </dgm:pt>
    <dgm:pt modelId="{2B6175F5-20EF-41D4-8350-BEB8EA829372}" type="pres">
      <dgm:prSet presAssocID="{956850B4-1C43-46FD-84A0-F57375943746}" presName="node" presStyleLbl="node1" presStyleIdx="5" presStyleCnt="8">
        <dgm:presLayoutVars>
          <dgm:bulletEnabled val="1"/>
        </dgm:presLayoutVars>
      </dgm:prSet>
      <dgm:spPr/>
      <dgm:t>
        <a:bodyPr/>
        <a:lstStyle/>
        <a:p>
          <a:endParaRPr lang="ru-RU"/>
        </a:p>
      </dgm:t>
    </dgm:pt>
    <dgm:pt modelId="{54086920-2D02-484E-B13B-CF2745FE7384}" type="pres">
      <dgm:prSet presAssocID="{C97DCFB3-81A1-4619-AEA5-B215C9F8CB51}" presName="Name9" presStyleLbl="parChTrans1D2" presStyleIdx="6" presStyleCnt="8"/>
      <dgm:spPr/>
      <dgm:t>
        <a:bodyPr/>
        <a:lstStyle/>
        <a:p>
          <a:endParaRPr lang="ru-RU"/>
        </a:p>
      </dgm:t>
    </dgm:pt>
    <dgm:pt modelId="{A7D0ED24-E421-4C42-A96E-9F00D048BD67}" type="pres">
      <dgm:prSet presAssocID="{C97DCFB3-81A1-4619-AEA5-B215C9F8CB51}" presName="connTx" presStyleLbl="parChTrans1D2" presStyleIdx="6" presStyleCnt="8"/>
      <dgm:spPr/>
      <dgm:t>
        <a:bodyPr/>
        <a:lstStyle/>
        <a:p>
          <a:endParaRPr lang="ru-RU"/>
        </a:p>
      </dgm:t>
    </dgm:pt>
    <dgm:pt modelId="{0DBBBFCC-AE49-43DC-AF66-55EF8276276A}" type="pres">
      <dgm:prSet presAssocID="{FDBA0924-E7A7-4721-B1FA-D5EE0976AC9D}" presName="node" presStyleLbl="node1" presStyleIdx="6" presStyleCnt="8">
        <dgm:presLayoutVars>
          <dgm:bulletEnabled val="1"/>
        </dgm:presLayoutVars>
      </dgm:prSet>
      <dgm:spPr/>
      <dgm:t>
        <a:bodyPr/>
        <a:lstStyle/>
        <a:p>
          <a:endParaRPr lang="ru-RU"/>
        </a:p>
      </dgm:t>
    </dgm:pt>
    <dgm:pt modelId="{BA1ACC60-C165-464F-83FB-2875B90B5A9E}" type="pres">
      <dgm:prSet presAssocID="{8C25A9CE-A54F-4314-B459-C95E73A352D9}" presName="Name9" presStyleLbl="parChTrans1D2" presStyleIdx="7" presStyleCnt="8"/>
      <dgm:spPr/>
      <dgm:t>
        <a:bodyPr/>
        <a:lstStyle/>
        <a:p>
          <a:endParaRPr lang="ru-RU"/>
        </a:p>
      </dgm:t>
    </dgm:pt>
    <dgm:pt modelId="{DFADB172-9DD7-47C6-9715-6BB46BC49B09}" type="pres">
      <dgm:prSet presAssocID="{8C25A9CE-A54F-4314-B459-C95E73A352D9}" presName="connTx" presStyleLbl="parChTrans1D2" presStyleIdx="7" presStyleCnt="8"/>
      <dgm:spPr/>
      <dgm:t>
        <a:bodyPr/>
        <a:lstStyle/>
        <a:p>
          <a:endParaRPr lang="ru-RU"/>
        </a:p>
      </dgm:t>
    </dgm:pt>
    <dgm:pt modelId="{46E3E4F2-D0F1-454F-BCE4-DA1E71A89718}" type="pres">
      <dgm:prSet presAssocID="{E4810165-1D22-476C-8061-4A76DA9538BA}" presName="node" presStyleLbl="node1" presStyleIdx="7" presStyleCnt="8">
        <dgm:presLayoutVars>
          <dgm:bulletEnabled val="1"/>
        </dgm:presLayoutVars>
      </dgm:prSet>
      <dgm:spPr/>
      <dgm:t>
        <a:bodyPr/>
        <a:lstStyle/>
        <a:p>
          <a:endParaRPr lang="ru-RU"/>
        </a:p>
      </dgm:t>
    </dgm:pt>
  </dgm:ptLst>
  <dgm:cxnLst>
    <dgm:cxn modelId="{96383F8B-7FD1-483B-B573-1435B0BE8EC4}" type="presOf" srcId="{956850B4-1C43-46FD-84A0-F57375943746}" destId="{2B6175F5-20EF-41D4-8350-BEB8EA829372}" srcOrd="0" destOrd="0" presId="urn:microsoft.com/office/officeart/2005/8/layout/radial1"/>
    <dgm:cxn modelId="{3C070E57-7B74-45CD-8466-02504B81061B}" type="presOf" srcId="{FDBA0924-E7A7-4721-B1FA-D5EE0976AC9D}" destId="{0DBBBFCC-AE49-43DC-AF66-55EF8276276A}" srcOrd="0" destOrd="0" presId="urn:microsoft.com/office/officeart/2005/8/layout/radial1"/>
    <dgm:cxn modelId="{7E64C8C3-968C-4049-B164-10A2F8048A51}" type="presOf" srcId="{0F380E42-B2DE-4D07-8D30-99D67CA6B774}" destId="{A84590F0-1605-4BEB-9A46-79A818206D54}" srcOrd="0" destOrd="0" presId="urn:microsoft.com/office/officeart/2005/8/layout/radial1"/>
    <dgm:cxn modelId="{BB5A8235-33F5-4A3B-9EB8-6B01B42FAD64}" srcId="{7E45B2CD-F956-4E47-9370-52851C401609}" destId="{FDBA0924-E7A7-4721-B1FA-D5EE0976AC9D}" srcOrd="6" destOrd="0" parTransId="{C97DCFB3-81A1-4619-AEA5-B215C9F8CB51}" sibTransId="{24E39B79-FF4D-475A-BA58-0CA1CCA599DD}"/>
    <dgm:cxn modelId="{4192574E-5213-4414-A270-4DBC56F9ADD4}" type="presOf" srcId="{98AB0AB4-D4D5-428F-9C64-A3533E2A239F}" destId="{E6189B88-C7DD-45C6-AABA-0970965CDFD9}" srcOrd="0" destOrd="0" presId="urn:microsoft.com/office/officeart/2005/8/layout/radial1"/>
    <dgm:cxn modelId="{B2C0E15A-724B-4BE3-8D6E-F00D9442F16C}" srcId="{ECE5C4AE-820C-4176-B01C-B88CAB5B1C49}" destId="{7E45B2CD-F956-4E47-9370-52851C401609}" srcOrd="0" destOrd="0" parTransId="{FF42EE8C-1B20-4C9F-8DC7-4AB35F7D658C}" sibTransId="{71713B38-0EFC-4A96-A316-0A189775F1D8}"/>
    <dgm:cxn modelId="{ECE7E303-09AF-4ED4-AF34-BDDF24A2A9E3}" type="presOf" srcId="{ED24287C-B450-40D9-9D65-69D1BD3D2936}" destId="{6BAC6C39-90BF-4373-9BB5-2684AF6F5881}" srcOrd="0" destOrd="0" presId="urn:microsoft.com/office/officeart/2005/8/layout/radial1"/>
    <dgm:cxn modelId="{3BC96517-1300-4186-B8AE-1A76ABE250C1}" type="presOf" srcId="{ECE5C4AE-820C-4176-B01C-B88CAB5B1C49}" destId="{6DE8EAC7-9783-489C-9125-687CD9A350E5}" srcOrd="0" destOrd="0" presId="urn:microsoft.com/office/officeart/2005/8/layout/radial1"/>
    <dgm:cxn modelId="{3094C403-2990-48B3-8212-80D92BF0C785}" type="presOf" srcId="{8C25A9CE-A54F-4314-B459-C95E73A352D9}" destId="{BA1ACC60-C165-464F-83FB-2875B90B5A9E}" srcOrd="0" destOrd="0" presId="urn:microsoft.com/office/officeart/2005/8/layout/radial1"/>
    <dgm:cxn modelId="{9F9B55EB-D9FF-4185-A67E-551B7A1A7004}" type="presOf" srcId="{F8404E5D-1974-427D-9577-3DA070D84FE1}" destId="{B76106D2-E197-485A-B291-042E321B9040}" srcOrd="0" destOrd="0" presId="urn:microsoft.com/office/officeart/2005/8/layout/radial1"/>
    <dgm:cxn modelId="{2FB793DD-4E76-4BE6-B8B2-C36041E74CB0}" srcId="{7E45B2CD-F956-4E47-9370-52851C401609}" destId="{B7AB1D99-19E8-4207-849C-338CA431DF8A}" srcOrd="3" destOrd="0" parTransId="{F8404E5D-1974-427D-9577-3DA070D84FE1}" sibTransId="{BDFED2E9-DBE3-4528-AA85-FCFA96EA470E}"/>
    <dgm:cxn modelId="{49798F42-47FC-4BAF-90C0-C07CD8ACA543}" type="presOf" srcId="{EB6F3D30-FE7F-4E49-BE9C-83FF1942EF1B}" destId="{89D74608-6BD6-4DD6-B650-F82C86B05F90}" srcOrd="1" destOrd="0" presId="urn:microsoft.com/office/officeart/2005/8/layout/radial1"/>
    <dgm:cxn modelId="{E2D561D2-017A-4EBF-922F-3A0DDEC27EBA}" type="presOf" srcId="{B191D7DB-31EC-4234-A33B-93F9CC12098B}" destId="{1D8ACF0C-4578-4005-88EE-4D7AF9A4BF78}" srcOrd="0" destOrd="0" presId="urn:microsoft.com/office/officeart/2005/8/layout/radial1"/>
    <dgm:cxn modelId="{7538C4C4-4CA0-4FF1-94EA-B95E0ED20ED0}" type="presOf" srcId="{7E45B2CD-F956-4E47-9370-52851C401609}" destId="{805B8044-52D8-4A8E-93F8-7098C1A3F07F}" srcOrd="0" destOrd="0" presId="urn:microsoft.com/office/officeart/2005/8/layout/radial1"/>
    <dgm:cxn modelId="{99C210B6-9FF5-47A2-96D8-C7214DB8279C}" srcId="{7E45B2CD-F956-4E47-9370-52851C401609}" destId="{0F380E42-B2DE-4D07-8D30-99D67CA6B774}" srcOrd="2" destOrd="0" parTransId="{763CEBAD-F594-413D-9AA3-79C4E808B4C4}" sibTransId="{93F4DA4C-65E1-4D28-AE5A-891B37A373D2}"/>
    <dgm:cxn modelId="{5C08D4FD-6683-4F16-B59D-3152EB91670B}" type="presOf" srcId="{E4810165-1D22-476C-8061-4A76DA9538BA}" destId="{46E3E4F2-D0F1-454F-BCE4-DA1E71A89718}" srcOrd="0" destOrd="0" presId="urn:microsoft.com/office/officeart/2005/8/layout/radial1"/>
    <dgm:cxn modelId="{DFE7F1FD-89EC-41DF-9979-8849F5E1D09C}" type="presOf" srcId="{A7A94FFA-5C41-4296-956F-8BB34C4F3EA5}" destId="{2E16FB96-2D6A-429A-92D7-BD422B80AB19}" srcOrd="0" destOrd="0" presId="urn:microsoft.com/office/officeart/2005/8/layout/radial1"/>
    <dgm:cxn modelId="{115D212F-F16D-484A-BF66-3A141A2F1A23}" type="presOf" srcId="{B7AB1D99-19E8-4207-849C-338CA431DF8A}" destId="{8EBCA688-C50B-4F83-8E85-1FC46B2A92FB}" srcOrd="0" destOrd="0" presId="urn:microsoft.com/office/officeart/2005/8/layout/radial1"/>
    <dgm:cxn modelId="{EE104103-EF3D-4496-9986-49065B92D310}" type="presOf" srcId="{EAE143E4-085A-417C-9190-D5266521A47F}" destId="{6A08C1B3-C052-4629-B2D9-7F3BB198DA68}" srcOrd="0" destOrd="0" presId="urn:microsoft.com/office/officeart/2005/8/layout/radial1"/>
    <dgm:cxn modelId="{9A7D3F14-45C3-480F-BA18-70B53E7CD56E}" type="presOf" srcId="{ED24287C-B450-40D9-9D65-69D1BD3D2936}" destId="{BCFA0E77-D3B4-482D-9999-E21E351CB849}" srcOrd="1" destOrd="0" presId="urn:microsoft.com/office/officeart/2005/8/layout/radial1"/>
    <dgm:cxn modelId="{5BE1A461-0B6E-40BA-8F55-CFDA0E21265B}" srcId="{7E45B2CD-F956-4E47-9370-52851C401609}" destId="{E4810165-1D22-476C-8061-4A76DA9538BA}" srcOrd="7" destOrd="0" parTransId="{8C25A9CE-A54F-4314-B459-C95E73A352D9}" sibTransId="{3470E24A-3F9F-4246-8B1F-CD46C54E49D0}"/>
    <dgm:cxn modelId="{FDC24A84-03D7-4AED-90C8-B9B3D0E44CA0}" type="presOf" srcId="{C97DCFB3-81A1-4619-AEA5-B215C9F8CB51}" destId="{54086920-2D02-484E-B13B-CF2745FE7384}" srcOrd="0" destOrd="0" presId="urn:microsoft.com/office/officeart/2005/8/layout/radial1"/>
    <dgm:cxn modelId="{EAAFA85C-6754-4270-A554-87C070A08974}" type="presOf" srcId="{12786221-CCD5-4E7A-8843-7C2011DB3E6E}" destId="{D583A81D-F48B-4E34-BE45-D75707488062}" srcOrd="0" destOrd="0" presId="urn:microsoft.com/office/officeart/2005/8/layout/radial1"/>
    <dgm:cxn modelId="{ED0D41DA-40B2-4DA5-A68B-AE4CA91372D3}" type="presOf" srcId="{8C25A9CE-A54F-4314-B459-C95E73A352D9}" destId="{DFADB172-9DD7-47C6-9715-6BB46BC49B09}" srcOrd="1" destOrd="0" presId="urn:microsoft.com/office/officeart/2005/8/layout/radial1"/>
    <dgm:cxn modelId="{8342D60D-E46A-4592-94EB-2285F039DFD0}" srcId="{7E45B2CD-F956-4E47-9370-52851C401609}" destId="{956850B4-1C43-46FD-84A0-F57375943746}" srcOrd="5" destOrd="0" parTransId="{ED24287C-B450-40D9-9D65-69D1BD3D2936}" sibTransId="{D4ADB5AF-6737-4CB1-8986-DDB20836A1E1}"/>
    <dgm:cxn modelId="{5A6F6F9A-B77B-4F94-8002-02459C0E5E58}" type="presOf" srcId="{12786221-CCD5-4E7A-8843-7C2011DB3E6E}" destId="{C39FB212-751B-489B-A05F-3AE909FB252A}" srcOrd="1" destOrd="0" presId="urn:microsoft.com/office/officeart/2005/8/layout/radial1"/>
    <dgm:cxn modelId="{E7524CF3-844F-4A4F-8F5A-C570C9A749DD}" type="presOf" srcId="{EAE143E4-085A-417C-9190-D5266521A47F}" destId="{E53D7C64-5CF1-4313-8A09-643B526AA5F1}" srcOrd="1" destOrd="0" presId="urn:microsoft.com/office/officeart/2005/8/layout/radial1"/>
    <dgm:cxn modelId="{EF8F7E06-0997-4030-A94D-C3AB2B53DA8B}" type="presOf" srcId="{763CEBAD-F594-413D-9AA3-79C4E808B4C4}" destId="{B5FB0E9F-5F81-49D6-B78B-9227DB1879CA}" srcOrd="0" destOrd="0" presId="urn:microsoft.com/office/officeart/2005/8/layout/radial1"/>
    <dgm:cxn modelId="{689BD12F-4597-4BC9-8161-12C84F5B070C}" type="presOf" srcId="{EB6F3D30-FE7F-4E49-BE9C-83FF1942EF1B}" destId="{3A16628D-7FCA-46F8-890A-465318761276}" srcOrd="0" destOrd="0" presId="urn:microsoft.com/office/officeart/2005/8/layout/radial1"/>
    <dgm:cxn modelId="{B4BECAAA-9AEA-4698-A6DC-EC40A7BD2935}" srcId="{7E45B2CD-F956-4E47-9370-52851C401609}" destId="{98AB0AB4-D4D5-428F-9C64-A3533E2A239F}" srcOrd="1" destOrd="0" parTransId="{12786221-CCD5-4E7A-8843-7C2011DB3E6E}" sibTransId="{75AAE688-A4F9-4E81-830F-8AE3D661D010}"/>
    <dgm:cxn modelId="{71D8CE73-7BEC-4C68-8DB8-0D3B0042C61C}" type="presOf" srcId="{C97DCFB3-81A1-4619-AEA5-B215C9F8CB51}" destId="{A7D0ED24-E421-4C42-A96E-9F00D048BD67}" srcOrd="1" destOrd="0" presId="urn:microsoft.com/office/officeart/2005/8/layout/radial1"/>
    <dgm:cxn modelId="{B04CBAE3-AEB0-493B-93E7-D5D0B4EBFDBF}" srcId="{7E45B2CD-F956-4E47-9370-52851C401609}" destId="{B191D7DB-31EC-4234-A33B-93F9CC12098B}" srcOrd="0" destOrd="0" parTransId="{EB6F3D30-FE7F-4E49-BE9C-83FF1942EF1B}" sibTransId="{B4A43724-33F9-4A5A-9B49-A8CD565D4D2B}"/>
    <dgm:cxn modelId="{E157E224-2ED5-4E66-B29E-A6B5861A2AC4}" type="presOf" srcId="{763CEBAD-F594-413D-9AA3-79C4E808B4C4}" destId="{AC1DE048-66F1-43B3-B8B5-29E7C7944A0E}" srcOrd="1" destOrd="0" presId="urn:microsoft.com/office/officeart/2005/8/layout/radial1"/>
    <dgm:cxn modelId="{84937E28-67C8-4F5D-B7FC-E8D36BBE4A58}" srcId="{7E45B2CD-F956-4E47-9370-52851C401609}" destId="{A7A94FFA-5C41-4296-956F-8BB34C4F3EA5}" srcOrd="4" destOrd="0" parTransId="{EAE143E4-085A-417C-9190-D5266521A47F}" sibTransId="{53480747-C5B9-4F5C-BF7C-ADBD1A8F5EA3}"/>
    <dgm:cxn modelId="{F7244396-A0B3-44C6-B7E3-3A6F842766AD}" type="presOf" srcId="{F8404E5D-1974-427D-9577-3DA070D84FE1}" destId="{5690C6DE-EA15-4179-B0B5-CFF78214D6EC}" srcOrd="1" destOrd="0" presId="urn:microsoft.com/office/officeart/2005/8/layout/radial1"/>
    <dgm:cxn modelId="{6BFA9A83-AD69-4053-A460-C5BEBE6984B9}" type="presParOf" srcId="{6DE8EAC7-9783-489C-9125-687CD9A350E5}" destId="{805B8044-52D8-4A8E-93F8-7098C1A3F07F}" srcOrd="0" destOrd="0" presId="urn:microsoft.com/office/officeart/2005/8/layout/radial1"/>
    <dgm:cxn modelId="{1C2AA904-C359-43E0-95D9-A6981E8F7E63}" type="presParOf" srcId="{6DE8EAC7-9783-489C-9125-687CD9A350E5}" destId="{3A16628D-7FCA-46F8-890A-465318761276}" srcOrd="1" destOrd="0" presId="urn:microsoft.com/office/officeart/2005/8/layout/radial1"/>
    <dgm:cxn modelId="{F4031F07-4782-4162-A6E7-C6D2FD7B7DCC}" type="presParOf" srcId="{3A16628D-7FCA-46F8-890A-465318761276}" destId="{89D74608-6BD6-4DD6-B650-F82C86B05F90}" srcOrd="0" destOrd="0" presId="urn:microsoft.com/office/officeart/2005/8/layout/radial1"/>
    <dgm:cxn modelId="{2DE1DB53-ABB5-48E5-AFC7-6E28E634E8E9}" type="presParOf" srcId="{6DE8EAC7-9783-489C-9125-687CD9A350E5}" destId="{1D8ACF0C-4578-4005-88EE-4D7AF9A4BF78}" srcOrd="2" destOrd="0" presId="urn:microsoft.com/office/officeart/2005/8/layout/radial1"/>
    <dgm:cxn modelId="{85CC480C-C99E-490E-BB73-865FEC464A91}" type="presParOf" srcId="{6DE8EAC7-9783-489C-9125-687CD9A350E5}" destId="{D583A81D-F48B-4E34-BE45-D75707488062}" srcOrd="3" destOrd="0" presId="urn:microsoft.com/office/officeart/2005/8/layout/radial1"/>
    <dgm:cxn modelId="{ABFAD247-4DC4-4B44-95B2-947BBD4B8C1F}" type="presParOf" srcId="{D583A81D-F48B-4E34-BE45-D75707488062}" destId="{C39FB212-751B-489B-A05F-3AE909FB252A}" srcOrd="0" destOrd="0" presId="urn:microsoft.com/office/officeart/2005/8/layout/radial1"/>
    <dgm:cxn modelId="{24838741-001E-4009-AB1B-AAB5FCC8C6C2}" type="presParOf" srcId="{6DE8EAC7-9783-489C-9125-687CD9A350E5}" destId="{E6189B88-C7DD-45C6-AABA-0970965CDFD9}" srcOrd="4" destOrd="0" presId="urn:microsoft.com/office/officeart/2005/8/layout/radial1"/>
    <dgm:cxn modelId="{F1BF65BD-43B0-485C-806D-92042D9EA28F}" type="presParOf" srcId="{6DE8EAC7-9783-489C-9125-687CD9A350E5}" destId="{B5FB0E9F-5F81-49D6-B78B-9227DB1879CA}" srcOrd="5" destOrd="0" presId="urn:microsoft.com/office/officeart/2005/8/layout/radial1"/>
    <dgm:cxn modelId="{3EE2CC0E-B7ED-4514-8F22-3AF8ECD7911D}" type="presParOf" srcId="{B5FB0E9F-5F81-49D6-B78B-9227DB1879CA}" destId="{AC1DE048-66F1-43B3-B8B5-29E7C7944A0E}" srcOrd="0" destOrd="0" presId="urn:microsoft.com/office/officeart/2005/8/layout/radial1"/>
    <dgm:cxn modelId="{8EE8C1A1-8F78-4C7D-96D0-2408660CD449}" type="presParOf" srcId="{6DE8EAC7-9783-489C-9125-687CD9A350E5}" destId="{A84590F0-1605-4BEB-9A46-79A818206D54}" srcOrd="6" destOrd="0" presId="urn:microsoft.com/office/officeart/2005/8/layout/radial1"/>
    <dgm:cxn modelId="{E22A9617-82F6-44C9-8A33-9AAD0639DB1C}" type="presParOf" srcId="{6DE8EAC7-9783-489C-9125-687CD9A350E5}" destId="{B76106D2-E197-485A-B291-042E321B9040}" srcOrd="7" destOrd="0" presId="urn:microsoft.com/office/officeart/2005/8/layout/radial1"/>
    <dgm:cxn modelId="{454D7EC6-8DBD-438D-8A46-0340CF675269}" type="presParOf" srcId="{B76106D2-E197-485A-B291-042E321B9040}" destId="{5690C6DE-EA15-4179-B0B5-CFF78214D6EC}" srcOrd="0" destOrd="0" presId="urn:microsoft.com/office/officeart/2005/8/layout/radial1"/>
    <dgm:cxn modelId="{468C4D89-BED1-436E-A4BF-D5FD09E8DB56}" type="presParOf" srcId="{6DE8EAC7-9783-489C-9125-687CD9A350E5}" destId="{8EBCA688-C50B-4F83-8E85-1FC46B2A92FB}" srcOrd="8" destOrd="0" presId="urn:microsoft.com/office/officeart/2005/8/layout/radial1"/>
    <dgm:cxn modelId="{23045A28-0641-4D4B-A4F9-DCE428F9BCA6}" type="presParOf" srcId="{6DE8EAC7-9783-489C-9125-687CD9A350E5}" destId="{6A08C1B3-C052-4629-B2D9-7F3BB198DA68}" srcOrd="9" destOrd="0" presId="urn:microsoft.com/office/officeart/2005/8/layout/radial1"/>
    <dgm:cxn modelId="{4A6D9986-DF60-4B99-A531-E98631A0F287}" type="presParOf" srcId="{6A08C1B3-C052-4629-B2D9-7F3BB198DA68}" destId="{E53D7C64-5CF1-4313-8A09-643B526AA5F1}" srcOrd="0" destOrd="0" presId="urn:microsoft.com/office/officeart/2005/8/layout/radial1"/>
    <dgm:cxn modelId="{2EDBED19-1819-4757-93F4-39DCB66B2399}" type="presParOf" srcId="{6DE8EAC7-9783-489C-9125-687CD9A350E5}" destId="{2E16FB96-2D6A-429A-92D7-BD422B80AB19}" srcOrd="10" destOrd="0" presId="urn:microsoft.com/office/officeart/2005/8/layout/radial1"/>
    <dgm:cxn modelId="{89B22771-6734-40CF-B87A-4ACAE79AB46A}" type="presParOf" srcId="{6DE8EAC7-9783-489C-9125-687CD9A350E5}" destId="{6BAC6C39-90BF-4373-9BB5-2684AF6F5881}" srcOrd="11" destOrd="0" presId="urn:microsoft.com/office/officeart/2005/8/layout/radial1"/>
    <dgm:cxn modelId="{1A829EF3-807C-4BEA-B45D-E945AB5CEE36}" type="presParOf" srcId="{6BAC6C39-90BF-4373-9BB5-2684AF6F5881}" destId="{BCFA0E77-D3B4-482D-9999-E21E351CB849}" srcOrd="0" destOrd="0" presId="urn:microsoft.com/office/officeart/2005/8/layout/radial1"/>
    <dgm:cxn modelId="{1A28302F-34A5-4E59-B6DB-DC27C1DEB590}" type="presParOf" srcId="{6DE8EAC7-9783-489C-9125-687CD9A350E5}" destId="{2B6175F5-20EF-41D4-8350-BEB8EA829372}" srcOrd="12" destOrd="0" presId="urn:microsoft.com/office/officeart/2005/8/layout/radial1"/>
    <dgm:cxn modelId="{DD0E77B5-C367-4FB3-9559-FD48B3BCE9FC}" type="presParOf" srcId="{6DE8EAC7-9783-489C-9125-687CD9A350E5}" destId="{54086920-2D02-484E-B13B-CF2745FE7384}" srcOrd="13" destOrd="0" presId="urn:microsoft.com/office/officeart/2005/8/layout/radial1"/>
    <dgm:cxn modelId="{FB78D20F-1D29-4FD4-BE61-6798576200EA}" type="presParOf" srcId="{54086920-2D02-484E-B13B-CF2745FE7384}" destId="{A7D0ED24-E421-4C42-A96E-9F00D048BD67}" srcOrd="0" destOrd="0" presId="urn:microsoft.com/office/officeart/2005/8/layout/radial1"/>
    <dgm:cxn modelId="{709DFCD5-B644-4186-89EB-F571B480D9F0}" type="presParOf" srcId="{6DE8EAC7-9783-489C-9125-687CD9A350E5}" destId="{0DBBBFCC-AE49-43DC-AF66-55EF8276276A}" srcOrd="14" destOrd="0" presId="urn:microsoft.com/office/officeart/2005/8/layout/radial1"/>
    <dgm:cxn modelId="{09DC71E1-93EF-4E3F-AE8D-990B486C69CF}" type="presParOf" srcId="{6DE8EAC7-9783-489C-9125-687CD9A350E5}" destId="{BA1ACC60-C165-464F-83FB-2875B90B5A9E}" srcOrd="15" destOrd="0" presId="urn:microsoft.com/office/officeart/2005/8/layout/radial1"/>
    <dgm:cxn modelId="{BEAC32FA-BFC7-4A0F-BE2C-D93409773AF1}" type="presParOf" srcId="{BA1ACC60-C165-464F-83FB-2875B90B5A9E}" destId="{DFADB172-9DD7-47C6-9715-6BB46BC49B09}" srcOrd="0" destOrd="0" presId="urn:microsoft.com/office/officeart/2005/8/layout/radial1"/>
    <dgm:cxn modelId="{64EE6030-C47D-42D9-BA84-598114D4B508}" type="presParOf" srcId="{6DE8EAC7-9783-489C-9125-687CD9A350E5}" destId="{46E3E4F2-D0F1-454F-BCE4-DA1E71A89718}"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D29078-8BBD-455A-B142-5134101E80F5}">
      <dsp:nvSpPr>
        <dsp:cNvPr id="0" name=""/>
        <dsp:cNvSpPr/>
      </dsp:nvSpPr>
      <dsp:spPr>
        <a:xfrm>
          <a:off x="0" y="1533770"/>
          <a:ext cx="4147660" cy="4147660"/>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A4D3BE3C-8579-4CE5-8213-D8069CC53CC3}">
      <dsp:nvSpPr>
        <dsp:cNvPr id="0" name=""/>
        <dsp:cNvSpPr/>
      </dsp:nvSpPr>
      <dsp:spPr>
        <a:xfrm>
          <a:off x="592769" y="2126540"/>
          <a:ext cx="2962121" cy="296212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EB5C068E-74C0-4957-8503-A0DBEE40E202}">
      <dsp:nvSpPr>
        <dsp:cNvPr id="0" name=""/>
        <dsp:cNvSpPr/>
      </dsp:nvSpPr>
      <dsp:spPr>
        <a:xfrm>
          <a:off x="1185194" y="2718964"/>
          <a:ext cx="1777272" cy="1777272"/>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BE71C3F-C4D0-4D26-8EA6-52A1B5595E36}">
      <dsp:nvSpPr>
        <dsp:cNvPr id="0" name=""/>
        <dsp:cNvSpPr/>
      </dsp:nvSpPr>
      <dsp:spPr>
        <a:xfrm>
          <a:off x="1777618" y="3311388"/>
          <a:ext cx="592424" cy="59242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5275A6CA-0D52-4CC1-B3FC-CE29DA3CD1A6}">
      <dsp:nvSpPr>
        <dsp:cNvPr id="0" name=""/>
        <dsp:cNvSpPr/>
      </dsp:nvSpPr>
      <dsp:spPr>
        <a:xfrm>
          <a:off x="4838937" y="151216"/>
          <a:ext cx="2073830" cy="991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29210" rIns="29210" bIns="29210" numCol="1" spcCol="1270" anchor="ctr" anchorCtr="0">
          <a:noAutofit/>
        </a:bodyPr>
        <a:lstStyle/>
        <a:p>
          <a:pPr marR="0" lvl="0" algn="l" defTabSz="1022350" rtl="0">
            <a:lnSpc>
              <a:spcPct val="90000"/>
            </a:lnSpc>
            <a:spcBef>
              <a:spcPct val="0"/>
            </a:spcBef>
            <a:spcAft>
              <a:spcPct val="35000"/>
            </a:spcAft>
          </a:pPr>
          <a:r>
            <a:rPr lang="uk-UA" sz="2300" b="0" i="0" u="none" strike="noStrike" kern="1200" baseline="0" smtClean="0">
              <a:solidFill>
                <a:sysClr val="windowText" lastClr="000000">
                  <a:hueOff val="0"/>
                  <a:satOff val="0"/>
                  <a:lumOff val="0"/>
                  <a:alphaOff val="0"/>
                </a:sysClr>
              </a:solidFill>
              <a:latin typeface="Times New Roman"/>
              <a:ea typeface="+mn-ea"/>
              <a:cs typeface="+mn-cs"/>
            </a:rPr>
            <a:t>Фінансова безпека держави</a:t>
          </a:r>
          <a:endParaRPr lang="ru-RU" sz="2300" kern="1200" smtClean="0">
            <a:solidFill>
              <a:sysClr val="windowText" lastClr="000000">
                <a:hueOff val="0"/>
                <a:satOff val="0"/>
                <a:lumOff val="0"/>
                <a:alphaOff val="0"/>
              </a:sysClr>
            </a:solidFill>
            <a:latin typeface="Calibri"/>
            <a:ea typeface="+mn-ea"/>
            <a:cs typeface="+mn-cs"/>
          </a:endParaRPr>
        </a:p>
      </dsp:txBody>
      <dsp:txXfrm>
        <a:off x="4838937" y="151216"/>
        <a:ext cx="2073830" cy="991982"/>
      </dsp:txXfrm>
    </dsp:sp>
    <dsp:sp modelId="{DBB4DA12-05A5-411B-8544-3EC173DFB24A}">
      <dsp:nvSpPr>
        <dsp:cNvPr id="0" name=""/>
        <dsp:cNvSpPr/>
      </dsp:nvSpPr>
      <dsp:spPr>
        <a:xfrm>
          <a:off x="4320480" y="647207"/>
          <a:ext cx="51845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A5089A8D-E526-42DD-8D31-0846CFB04793}">
      <dsp:nvSpPr>
        <dsp:cNvPr id="0" name=""/>
        <dsp:cNvSpPr/>
      </dsp:nvSpPr>
      <dsp:spPr>
        <a:xfrm rot="5400000">
          <a:off x="1714366" y="973836"/>
          <a:ext cx="2931013" cy="2281213"/>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7D77862C-72D5-4B1D-8057-458A5E291650}">
      <dsp:nvSpPr>
        <dsp:cNvPr id="0" name=""/>
        <dsp:cNvSpPr/>
      </dsp:nvSpPr>
      <dsp:spPr>
        <a:xfrm>
          <a:off x="4838937" y="1143199"/>
          <a:ext cx="2073830" cy="991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29210" rIns="29210" bIns="29210" numCol="1" spcCol="1270" anchor="ctr" anchorCtr="0">
          <a:noAutofit/>
        </a:bodyPr>
        <a:lstStyle/>
        <a:p>
          <a:pPr marR="0" lvl="0" algn="l" defTabSz="1022350" rtl="0">
            <a:lnSpc>
              <a:spcPct val="90000"/>
            </a:lnSpc>
            <a:spcBef>
              <a:spcPct val="0"/>
            </a:spcBef>
            <a:spcAft>
              <a:spcPct val="35000"/>
            </a:spcAft>
          </a:pPr>
          <a:r>
            <a:rPr lang="uk-UA" sz="2300" b="0" i="0" u="none" strike="noStrike" kern="1200" baseline="0" smtClean="0">
              <a:solidFill>
                <a:sysClr val="windowText" lastClr="000000">
                  <a:hueOff val="0"/>
                  <a:satOff val="0"/>
                  <a:lumOff val="0"/>
                  <a:alphaOff val="0"/>
                </a:sysClr>
              </a:solidFill>
              <a:latin typeface="Times New Roman"/>
              <a:ea typeface="+mn-ea"/>
              <a:cs typeface="+mn-cs"/>
            </a:rPr>
            <a:t>Економічна безпека держави</a:t>
          </a:r>
          <a:endParaRPr lang="ru-RU" sz="2300" kern="1200" smtClean="0">
            <a:solidFill>
              <a:sysClr val="windowText" lastClr="000000">
                <a:hueOff val="0"/>
                <a:satOff val="0"/>
                <a:lumOff val="0"/>
                <a:alphaOff val="0"/>
              </a:sysClr>
            </a:solidFill>
            <a:latin typeface="Calibri"/>
            <a:ea typeface="+mn-ea"/>
            <a:cs typeface="+mn-cs"/>
          </a:endParaRPr>
        </a:p>
      </dsp:txBody>
      <dsp:txXfrm>
        <a:off x="4838937" y="1143199"/>
        <a:ext cx="2073830" cy="991982"/>
      </dsp:txXfrm>
    </dsp:sp>
    <dsp:sp modelId="{A7C17AE9-C8A3-43CA-AB62-C9E0F40459CC}">
      <dsp:nvSpPr>
        <dsp:cNvPr id="0" name=""/>
        <dsp:cNvSpPr/>
      </dsp:nvSpPr>
      <dsp:spPr>
        <a:xfrm>
          <a:off x="4320480" y="1639190"/>
          <a:ext cx="51845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B039FCF8-3776-48B0-B579-6ED67CB48B8C}">
      <dsp:nvSpPr>
        <dsp:cNvPr id="0" name=""/>
        <dsp:cNvSpPr/>
      </dsp:nvSpPr>
      <dsp:spPr>
        <a:xfrm rot="5400000">
          <a:off x="2221763" y="1949573"/>
          <a:ext cx="2407025" cy="178695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19035ABB-0F55-4263-B8AD-A84C808E871E}">
      <dsp:nvSpPr>
        <dsp:cNvPr id="0" name=""/>
        <dsp:cNvSpPr/>
      </dsp:nvSpPr>
      <dsp:spPr>
        <a:xfrm>
          <a:off x="4838937" y="2135181"/>
          <a:ext cx="2073830" cy="991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29210" rIns="29210" bIns="29210" numCol="1" spcCol="1270" anchor="ctr" anchorCtr="0">
          <a:noAutofit/>
        </a:bodyPr>
        <a:lstStyle/>
        <a:p>
          <a:pPr marR="0" lvl="0" algn="l" defTabSz="1022350" rtl="0">
            <a:lnSpc>
              <a:spcPct val="90000"/>
            </a:lnSpc>
            <a:spcBef>
              <a:spcPct val="0"/>
            </a:spcBef>
            <a:spcAft>
              <a:spcPct val="35000"/>
            </a:spcAft>
          </a:pPr>
          <a:r>
            <a:rPr lang="uk-UA" sz="2300" b="0" i="0" u="none" strike="noStrike" kern="1200" baseline="0" dirty="0" smtClean="0">
              <a:solidFill>
                <a:sysClr val="windowText" lastClr="000000">
                  <a:hueOff val="0"/>
                  <a:satOff val="0"/>
                  <a:lumOff val="0"/>
                  <a:alphaOff val="0"/>
                </a:sysClr>
              </a:solidFill>
              <a:latin typeface="Times New Roman"/>
              <a:ea typeface="+mn-ea"/>
              <a:cs typeface="+mn-cs"/>
            </a:rPr>
            <a:t>Національна безпека </a:t>
          </a:r>
          <a:endParaRPr lang="ru-RU" sz="2300" kern="1200" dirty="0" smtClean="0">
            <a:solidFill>
              <a:sysClr val="windowText" lastClr="000000">
                <a:hueOff val="0"/>
                <a:satOff val="0"/>
                <a:lumOff val="0"/>
                <a:alphaOff val="0"/>
              </a:sysClr>
            </a:solidFill>
            <a:latin typeface="Calibri"/>
            <a:ea typeface="+mn-ea"/>
            <a:cs typeface="+mn-cs"/>
          </a:endParaRPr>
        </a:p>
      </dsp:txBody>
      <dsp:txXfrm>
        <a:off x="4838937" y="2135181"/>
        <a:ext cx="2073830" cy="991982"/>
      </dsp:txXfrm>
    </dsp:sp>
    <dsp:sp modelId="{FFA819E5-635D-47BE-B0F6-DAE8F1506B0D}">
      <dsp:nvSpPr>
        <dsp:cNvPr id="0" name=""/>
        <dsp:cNvSpPr/>
      </dsp:nvSpPr>
      <dsp:spPr>
        <a:xfrm>
          <a:off x="4320480" y="2631172"/>
          <a:ext cx="51845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34A6B9FD-A6AE-411D-A8C4-12C1EAFB4CF5}">
      <dsp:nvSpPr>
        <dsp:cNvPr id="0" name=""/>
        <dsp:cNvSpPr/>
      </dsp:nvSpPr>
      <dsp:spPr>
        <a:xfrm rot="5400000">
          <a:off x="2712915" y="2858948"/>
          <a:ext cx="1836031" cy="1379097"/>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E9189A38-0A0F-4ABA-A2F3-8FEFCEBD3BB7}">
      <dsp:nvSpPr>
        <dsp:cNvPr id="0" name=""/>
        <dsp:cNvSpPr/>
      </dsp:nvSpPr>
      <dsp:spPr>
        <a:xfrm>
          <a:off x="4838937" y="3127163"/>
          <a:ext cx="2073830" cy="991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29210" rIns="29210" bIns="29210" numCol="1" spcCol="1270" anchor="ctr" anchorCtr="0">
          <a:noAutofit/>
        </a:bodyPr>
        <a:lstStyle/>
        <a:p>
          <a:pPr marR="0" lvl="0" algn="l" defTabSz="1022350" rtl="0">
            <a:lnSpc>
              <a:spcPct val="90000"/>
            </a:lnSpc>
            <a:spcBef>
              <a:spcPct val="0"/>
            </a:spcBef>
            <a:spcAft>
              <a:spcPct val="35000"/>
            </a:spcAft>
          </a:pPr>
          <a:r>
            <a:rPr lang="uk-UA" sz="2300" b="0" i="0" u="none" strike="noStrike" kern="1200" baseline="0" dirty="0" smtClean="0">
              <a:solidFill>
                <a:sysClr val="windowText" lastClr="000000">
                  <a:hueOff val="0"/>
                  <a:satOff val="0"/>
                  <a:lumOff val="0"/>
                  <a:alphaOff val="0"/>
                </a:sysClr>
              </a:solidFill>
              <a:latin typeface="Times New Roman"/>
              <a:ea typeface="+mn-ea"/>
              <a:cs typeface="+mn-cs"/>
            </a:rPr>
            <a:t>Міжнародна безпека</a:t>
          </a:r>
          <a:endParaRPr lang="ru-RU" sz="2300" kern="1200" dirty="0" smtClean="0">
            <a:solidFill>
              <a:sysClr val="windowText" lastClr="000000">
                <a:hueOff val="0"/>
                <a:satOff val="0"/>
                <a:lumOff val="0"/>
                <a:alphaOff val="0"/>
              </a:sysClr>
            </a:solidFill>
            <a:latin typeface="Calibri"/>
            <a:ea typeface="+mn-ea"/>
            <a:cs typeface="+mn-cs"/>
          </a:endParaRPr>
        </a:p>
      </dsp:txBody>
      <dsp:txXfrm>
        <a:off x="4838937" y="3127163"/>
        <a:ext cx="2073830" cy="991982"/>
      </dsp:txXfrm>
    </dsp:sp>
    <dsp:sp modelId="{64942AEE-C366-4588-9C38-DA2D758301AB}">
      <dsp:nvSpPr>
        <dsp:cNvPr id="0" name=""/>
        <dsp:cNvSpPr/>
      </dsp:nvSpPr>
      <dsp:spPr>
        <a:xfrm>
          <a:off x="4320480" y="3623154"/>
          <a:ext cx="518457" cy="0"/>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B0798B4C-F912-4687-83DC-1E149D303102}">
      <dsp:nvSpPr>
        <dsp:cNvPr id="0" name=""/>
        <dsp:cNvSpPr/>
      </dsp:nvSpPr>
      <dsp:spPr>
        <a:xfrm rot="5400000">
          <a:off x="3205243" y="3771917"/>
          <a:ext cx="1261994" cy="963639"/>
        </a:xfrm>
        <a:prstGeom prst="line">
          <a:avLst/>
        </a:prstGeom>
        <a:solidFill>
          <a:srgbClr val="4F81BD">
            <a:hueOff val="0"/>
            <a:satOff val="0"/>
            <a:lumOff val="0"/>
            <a:alphaOff val="0"/>
          </a:srgbClr>
        </a:solidFill>
        <a:ln w="25400" cap="flat" cmpd="sng" algn="ctr">
          <a:solidFill>
            <a:srgbClr val="4F81BD">
              <a:tint val="5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B8044-52D8-4A8E-93F8-7098C1A3F07F}">
      <dsp:nvSpPr>
        <dsp:cNvPr id="0" name=""/>
        <dsp:cNvSpPr/>
      </dsp:nvSpPr>
      <dsp:spPr>
        <a:xfrm>
          <a:off x="3564817" y="2448693"/>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R="0" lvl="0" algn="ctr" defTabSz="755650" rtl="0">
            <a:lnSpc>
              <a:spcPct val="90000"/>
            </a:lnSpc>
            <a:spcBef>
              <a:spcPct val="0"/>
            </a:spcBef>
            <a:spcAft>
              <a:spcPct val="35000"/>
            </a:spcAft>
          </a:pPr>
          <a:r>
            <a:rPr lang="uk-UA" sz="1700" b="0" i="0" u="none" strike="noStrike" kern="1200" baseline="0" smtClean="0">
              <a:solidFill>
                <a:sysClr val="window" lastClr="FFFFFF"/>
              </a:solidFill>
              <a:latin typeface="Times New Roman"/>
              <a:ea typeface="+mn-ea"/>
              <a:cs typeface="+mn-cs"/>
            </a:rPr>
            <a:t>Фінансова безпека</a:t>
          </a:r>
          <a:endParaRPr lang="ru-RU" sz="1700" kern="1200" smtClean="0">
            <a:solidFill>
              <a:sysClr val="window" lastClr="FFFFFF"/>
            </a:solidFill>
            <a:latin typeface="Calibri"/>
            <a:ea typeface="+mn-ea"/>
            <a:cs typeface="+mn-cs"/>
          </a:endParaRPr>
        </a:p>
      </dsp:txBody>
      <dsp:txXfrm>
        <a:off x="3775600" y="2659476"/>
        <a:ext cx="1017750" cy="1017750"/>
      </dsp:txXfrm>
    </dsp:sp>
    <dsp:sp modelId="{3A16628D-7FCA-46F8-890A-465318761276}">
      <dsp:nvSpPr>
        <dsp:cNvPr id="0" name=""/>
        <dsp:cNvSpPr/>
      </dsp:nvSpPr>
      <dsp:spPr>
        <a:xfrm rot="16200000">
          <a:off x="3781387" y="1930487"/>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a:off x="4259321" y="1970758"/>
        <a:ext cx="0" cy="0"/>
      </dsp:txXfrm>
    </dsp:sp>
    <dsp:sp modelId="{1D8ACF0C-4578-4005-88EE-4D7AF9A4BF78}">
      <dsp:nvSpPr>
        <dsp:cNvPr id="0" name=""/>
        <dsp:cNvSpPr/>
      </dsp:nvSpPr>
      <dsp:spPr>
        <a:xfrm>
          <a:off x="3564817" y="3200"/>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Кредитна безпека</a:t>
          </a:r>
          <a:endParaRPr lang="ru-RU" sz="1600" kern="1200" smtClean="0">
            <a:solidFill>
              <a:sysClr val="window" lastClr="FFFFFF"/>
            </a:solidFill>
            <a:latin typeface="Calibri"/>
            <a:ea typeface="+mn-ea"/>
            <a:cs typeface="+mn-cs"/>
          </a:endParaRPr>
        </a:p>
      </dsp:txBody>
      <dsp:txXfrm>
        <a:off x="3775600" y="213983"/>
        <a:ext cx="1017750" cy="1017750"/>
      </dsp:txXfrm>
    </dsp:sp>
    <dsp:sp modelId="{D583A81D-F48B-4E34-BE45-D75707488062}">
      <dsp:nvSpPr>
        <dsp:cNvPr id="0" name=""/>
        <dsp:cNvSpPr/>
      </dsp:nvSpPr>
      <dsp:spPr>
        <a:xfrm rot="18900000">
          <a:off x="4645999" y="2288622"/>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a:off x="5113515" y="2303738"/>
        <a:ext cx="0" cy="0"/>
      </dsp:txXfrm>
    </dsp:sp>
    <dsp:sp modelId="{E6189B88-C7DD-45C6-AABA-0970965CDFD9}">
      <dsp:nvSpPr>
        <dsp:cNvPr id="0" name=""/>
        <dsp:cNvSpPr/>
      </dsp:nvSpPr>
      <dsp:spPr>
        <a:xfrm>
          <a:off x="5294043" y="719468"/>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Валютна безпека</a:t>
          </a:r>
          <a:endParaRPr lang="ru-RU" sz="1600" kern="1200" smtClean="0">
            <a:solidFill>
              <a:sysClr val="window" lastClr="FFFFFF"/>
            </a:solidFill>
            <a:latin typeface="Calibri"/>
            <a:ea typeface="+mn-ea"/>
            <a:cs typeface="+mn-cs"/>
          </a:endParaRPr>
        </a:p>
      </dsp:txBody>
      <dsp:txXfrm>
        <a:off x="5504826" y="930251"/>
        <a:ext cx="1017750" cy="1017750"/>
      </dsp:txXfrm>
    </dsp:sp>
    <dsp:sp modelId="{B5FB0E9F-5F81-49D6-B78B-9227DB1879CA}">
      <dsp:nvSpPr>
        <dsp:cNvPr id="0" name=""/>
        <dsp:cNvSpPr/>
      </dsp:nvSpPr>
      <dsp:spPr>
        <a:xfrm>
          <a:off x="5004134" y="3153234"/>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a:off x="5482068" y="3143197"/>
        <a:ext cx="0" cy="0"/>
      </dsp:txXfrm>
    </dsp:sp>
    <dsp:sp modelId="{A84590F0-1605-4BEB-9A46-79A818206D54}">
      <dsp:nvSpPr>
        <dsp:cNvPr id="0" name=""/>
        <dsp:cNvSpPr/>
      </dsp:nvSpPr>
      <dsp:spPr>
        <a:xfrm>
          <a:off x="6010311" y="2448693"/>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Банківська безпека</a:t>
          </a:r>
          <a:endParaRPr lang="ru-RU" sz="1600" kern="1200" smtClean="0">
            <a:solidFill>
              <a:sysClr val="window" lastClr="FFFFFF"/>
            </a:solidFill>
            <a:latin typeface="Calibri"/>
            <a:ea typeface="+mn-ea"/>
            <a:cs typeface="+mn-cs"/>
          </a:endParaRPr>
        </a:p>
      </dsp:txBody>
      <dsp:txXfrm>
        <a:off x="6221094" y="2659476"/>
        <a:ext cx="1017750" cy="1017750"/>
      </dsp:txXfrm>
    </dsp:sp>
    <dsp:sp modelId="{B76106D2-E197-485A-B291-042E321B9040}">
      <dsp:nvSpPr>
        <dsp:cNvPr id="0" name=""/>
        <dsp:cNvSpPr/>
      </dsp:nvSpPr>
      <dsp:spPr>
        <a:xfrm rot="2700000">
          <a:off x="4645999" y="4017847"/>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a:off x="5149088" y="3997391"/>
        <a:ext cx="0" cy="0"/>
      </dsp:txXfrm>
    </dsp:sp>
    <dsp:sp modelId="{8EBCA688-C50B-4F83-8E85-1FC46B2A92FB}">
      <dsp:nvSpPr>
        <dsp:cNvPr id="0" name=""/>
        <dsp:cNvSpPr/>
      </dsp:nvSpPr>
      <dsp:spPr>
        <a:xfrm>
          <a:off x="5294043" y="4177919"/>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Грошова безпека</a:t>
          </a:r>
          <a:endParaRPr lang="ru-RU" sz="1600" kern="1200" smtClean="0">
            <a:solidFill>
              <a:sysClr val="window" lastClr="FFFFFF"/>
            </a:solidFill>
            <a:latin typeface="Calibri"/>
            <a:ea typeface="+mn-ea"/>
            <a:cs typeface="+mn-cs"/>
          </a:endParaRPr>
        </a:p>
      </dsp:txBody>
      <dsp:txXfrm>
        <a:off x="5504826" y="4388702"/>
        <a:ext cx="1017750" cy="1017750"/>
      </dsp:txXfrm>
    </dsp:sp>
    <dsp:sp modelId="{6A08C1B3-C052-4629-B2D9-7F3BB198DA68}">
      <dsp:nvSpPr>
        <dsp:cNvPr id="0" name=""/>
        <dsp:cNvSpPr/>
      </dsp:nvSpPr>
      <dsp:spPr>
        <a:xfrm rot="5400000">
          <a:off x="3781387" y="4375981"/>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a:off x="4309629" y="4365944"/>
        <a:ext cx="0" cy="0"/>
      </dsp:txXfrm>
    </dsp:sp>
    <dsp:sp modelId="{2E16FB96-2D6A-429A-92D7-BD422B80AB19}">
      <dsp:nvSpPr>
        <dsp:cNvPr id="0" name=""/>
        <dsp:cNvSpPr/>
      </dsp:nvSpPr>
      <dsp:spPr>
        <a:xfrm>
          <a:off x="3564817" y="4894187"/>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Зовнішньо-економічна безпека</a:t>
          </a:r>
          <a:endParaRPr lang="ru-RU" sz="1600" kern="1200" smtClean="0">
            <a:solidFill>
              <a:sysClr val="window" lastClr="FFFFFF"/>
            </a:solidFill>
            <a:latin typeface="Calibri"/>
            <a:ea typeface="+mn-ea"/>
            <a:cs typeface="+mn-cs"/>
          </a:endParaRPr>
        </a:p>
      </dsp:txBody>
      <dsp:txXfrm>
        <a:off x="3775600" y="5104970"/>
        <a:ext cx="1017750" cy="1017750"/>
      </dsp:txXfrm>
    </dsp:sp>
    <dsp:sp modelId="{6BAC6C39-90BF-4373-9BB5-2684AF6F5881}">
      <dsp:nvSpPr>
        <dsp:cNvPr id="0" name=""/>
        <dsp:cNvSpPr/>
      </dsp:nvSpPr>
      <dsp:spPr>
        <a:xfrm rot="8100000">
          <a:off x="2916774" y="4017847"/>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rot="10800000">
        <a:off x="3455435" y="4032964"/>
        <a:ext cx="0" cy="0"/>
      </dsp:txXfrm>
    </dsp:sp>
    <dsp:sp modelId="{2B6175F5-20EF-41D4-8350-BEB8EA829372}">
      <dsp:nvSpPr>
        <dsp:cNvPr id="0" name=""/>
        <dsp:cNvSpPr/>
      </dsp:nvSpPr>
      <dsp:spPr>
        <a:xfrm>
          <a:off x="1835592" y="4177919"/>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Бюджетна безпека</a:t>
          </a:r>
          <a:endParaRPr lang="ru-RU" sz="1600" kern="1200" smtClean="0">
            <a:solidFill>
              <a:sysClr val="window" lastClr="FFFFFF"/>
            </a:solidFill>
            <a:latin typeface="Calibri"/>
            <a:ea typeface="+mn-ea"/>
            <a:cs typeface="+mn-cs"/>
          </a:endParaRPr>
        </a:p>
      </dsp:txBody>
      <dsp:txXfrm>
        <a:off x="2046375" y="4388702"/>
        <a:ext cx="1017750" cy="1017750"/>
      </dsp:txXfrm>
    </dsp:sp>
    <dsp:sp modelId="{54086920-2D02-484E-B13B-CF2745FE7384}">
      <dsp:nvSpPr>
        <dsp:cNvPr id="0" name=""/>
        <dsp:cNvSpPr/>
      </dsp:nvSpPr>
      <dsp:spPr>
        <a:xfrm rot="10800000">
          <a:off x="2558640" y="3153234"/>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rot="10800000">
        <a:off x="3086882" y="3193505"/>
        <a:ext cx="0" cy="0"/>
      </dsp:txXfrm>
    </dsp:sp>
    <dsp:sp modelId="{0DBBBFCC-AE49-43DC-AF66-55EF8276276A}">
      <dsp:nvSpPr>
        <dsp:cNvPr id="0" name=""/>
        <dsp:cNvSpPr/>
      </dsp:nvSpPr>
      <dsp:spPr>
        <a:xfrm>
          <a:off x="1119324" y="2448693"/>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Фондова безпека</a:t>
          </a:r>
          <a:endParaRPr lang="ru-RU" sz="1600" kern="1200" smtClean="0">
            <a:solidFill>
              <a:sysClr val="window" lastClr="FFFFFF"/>
            </a:solidFill>
            <a:latin typeface="Calibri"/>
            <a:ea typeface="+mn-ea"/>
            <a:cs typeface="+mn-cs"/>
          </a:endParaRPr>
        </a:p>
      </dsp:txBody>
      <dsp:txXfrm>
        <a:off x="1330107" y="2659476"/>
        <a:ext cx="1017750" cy="1017750"/>
      </dsp:txXfrm>
    </dsp:sp>
    <dsp:sp modelId="{BA1ACC60-C165-464F-83FB-2875B90B5A9E}">
      <dsp:nvSpPr>
        <dsp:cNvPr id="0" name=""/>
        <dsp:cNvSpPr/>
      </dsp:nvSpPr>
      <dsp:spPr>
        <a:xfrm rot="13500000">
          <a:off x="2916774" y="2288622"/>
          <a:ext cx="1006177" cy="30234"/>
        </a:xfrm>
        <a:custGeom>
          <a:avLst/>
          <a:gdLst/>
          <a:ahLst/>
          <a:cxnLst/>
          <a:rect l="0" t="0" r="0" b="0"/>
          <a:pathLst>
            <a:path>
              <a:moveTo>
                <a:pt x="0" y="18530"/>
              </a:moveTo>
              <a:lnTo>
                <a:pt x="590471" y="18530"/>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solidFill>
              <a:sysClr val="windowText" lastClr="000000">
                <a:hueOff val="0"/>
                <a:satOff val="0"/>
                <a:lumOff val="0"/>
                <a:alphaOff val="0"/>
              </a:sysClr>
            </a:solidFill>
            <a:latin typeface="Calibri"/>
            <a:ea typeface="+mn-ea"/>
            <a:cs typeface="+mn-cs"/>
          </a:endParaRPr>
        </a:p>
      </dsp:txBody>
      <dsp:txXfrm rot="10800000">
        <a:off x="3419862" y="2339311"/>
        <a:ext cx="0" cy="0"/>
      </dsp:txXfrm>
    </dsp:sp>
    <dsp:sp modelId="{46E3E4F2-D0F1-454F-BCE4-DA1E71A89718}">
      <dsp:nvSpPr>
        <dsp:cNvPr id="0" name=""/>
        <dsp:cNvSpPr/>
      </dsp:nvSpPr>
      <dsp:spPr>
        <a:xfrm>
          <a:off x="1835592" y="719468"/>
          <a:ext cx="1439316" cy="143931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uk-UA" sz="1600" b="0" i="0" u="none" strike="noStrike" kern="1200" baseline="0" smtClean="0">
              <a:solidFill>
                <a:sysClr val="window" lastClr="FFFFFF"/>
              </a:solidFill>
              <a:latin typeface="Times New Roman"/>
              <a:ea typeface="+mn-ea"/>
              <a:cs typeface="+mn-cs"/>
            </a:rPr>
            <a:t>Страхова безпека</a:t>
          </a:r>
          <a:endParaRPr lang="ru-RU" sz="1600" kern="1200" smtClean="0">
            <a:solidFill>
              <a:sysClr val="window" lastClr="FFFFFF"/>
            </a:solidFill>
            <a:latin typeface="Calibri"/>
            <a:ea typeface="+mn-ea"/>
            <a:cs typeface="+mn-cs"/>
          </a:endParaRPr>
        </a:p>
      </dsp:txBody>
      <dsp:txXfrm>
        <a:off x="2046375" y="930251"/>
        <a:ext cx="1017750" cy="1017750"/>
      </dsp:txXfrm>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35528-9DCE-42C8-805E-959A58254CC9}" type="datetimeFigureOut">
              <a:rPr lang="ru-RU" smtClean="0"/>
              <a:t>11.09.2015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D23B91-C4F0-48BC-832E-49B2A152247A}" type="slidenum">
              <a:rPr lang="ru-RU" smtClean="0"/>
              <a:t>‹#›</a:t>
            </a:fld>
            <a:endParaRPr lang="ru-RU"/>
          </a:p>
        </p:txBody>
      </p:sp>
    </p:spTree>
    <p:extLst>
      <p:ext uri="{BB962C8B-B14F-4D97-AF65-F5344CB8AC3E}">
        <p14:creationId xmlns:p14="http://schemas.microsoft.com/office/powerpoint/2010/main" val="1753873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11.09.2015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11.09.2015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11.09.2015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11.09.2015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11.09.2015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11.09.2015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11.09.2015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11.09.2015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9"/>
            <a:ext cx="8568952" cy="5201424"/>
          </a:xfrm>
          <a:prstGeom prst="rect">
            <a:avLst/>
          </a:prstGeom>
        </p:spPr>
        <p:txBody>
          <a:bodyPr wrap="square">
            <a:spAutoFit/>
          </a:bodyPr>
          <a:lstStyle/>
          <a:p>
            <a:pPr algn="just">
              <a:lnSpc>
                <a:spcPts val="965"/>
              </a:lnSpc>
              <a:spcBef>
                <a:spcPts val="2000"/>
              </a:spcBef>
              <a:spcAft>
                <a:spcPts val="1600"/>
              </a:spcAft>
            </a:pPr>
            <a:endParaRPr lang="en-US" sz="3200" b="1" cap="all" dirty="0" smtClean="0">
              <a:latin typeface="Times New Roman"/>
              <a:ea typeface="Times New Roman"/>
              <a:cs typeface="Times New Roman"/>
            </a:endParaRPr>
          </a:p>
          <a:p>
            <a:pPr algn="just">
              <a:lnSpc>
                <a:spcPts val="965"/>
              </a:lnSpc>
              <a:spcBef>
                <a:spcPts val="2000"/>
              </a:spcBef>
              <a:spcAft>
                <a:spcPts val="1600"/>
              </a:spcAft>
            </a:pPr>
            <a:r>
              <a:rPr lang="uk-UA" sz="3200" b="1" cap="all" dirty="0" smtClean="0">
                <a:latin typeface="Times New Roman"/>
                <a:ea typeface="Times New Roman"/>
                <a:cs typeface="Times New Roman"/>
              </a:rPr>
              <a:t>Лекція 6-</a:t>
            </a:r>
            <a:r>
              <a:rPr lang="ru-RU" sz="3200" b="1" cap="all" smtClean="0">
                <a:latin typeface="Times New Roman"/>
                <a:ea typeface="Times New Roman"/>
                <a:cs typeface="Times New Roman"/>
              </a:rPr>
              <a:t>7</a:t>
            </a:r>
            <a:r>
              <a:rPr lang="uk-UA" sz="3200" b="1" cap="all" smtClean="0">
                <a:latin typeface="Times New Roman"/>
                <a:ea typeface="Times New Roman"/>
                <a:cs typeface="Times New Roman"/>
              </a:rPr>
              <a:t>.  </a:t>
            </a:r>
            <a:r>
              <a:rPr lang="uk-UA" sz="3200" b="1" cap="all" dirty="0">
                <a:latin typeface="Times New Roman"/>
                <a:ea typeface="Times New Roman"/>
                <a:cs typeface="Times New Roman"/>
              </a:rPr>
              <a:t>(</a:t>
            </a:r>
            <a:r>
              <a:rPr lang="en-US" sz="3200" b="1" cap="all" dirty="0">
                <a:latin typeface="Times New Roman"/>
                <a:ea typeface="Times New Roman"/>
                <a:cs typeface="Times New Roman"/>
              </a:rPr>
              <a:t>4</a:t>
            </a:r>
            <a:r>
              <a:rPr lang="uk-UA" sz="3200" b="1" cap="all" dirty="0">
                <a:latin typeface="Times New Roman"/>
                <a:ea typeface="Times New Roman"/>
                <a:cs typeface="Times New Roman"/>
              </a:rPr>
              <a:t> год.)</a:t>
            </a:r>
            <a:endParaRPr lang="ru-RU" sz="3200" b="1" cap="all" dirty="0">
              <a:latin typeface="Journal"/>
              <a:ea typeface="Times New Roman"/>
              <a:cs typeface="Times New Roman"/>
            </a:endParaRPr>
          </a:p>
          <a:p>
            <a:pPr algn="just">
              <a:spcAft>
                <a:spcPts val="0"/>
              </a:spcAft>
            </a:pPr>
            <a:r>
              <a:rPr lang="uk-UA" sz="3200" b="1" dirty="0">
                <a:latin typeface="Times New Roman"/>
              </a:rPr>
              <a:t>Тема: </a:t>
            </a:r>
            <a:r>
              <a:rPr lang="uk-UA" sz="3200" b="1" i="1" dirty="0">
                <a:latin typeface="Times New Roman"/>
              </a:rPr>
              <a:t>Фінансова політика</a:t>
            </a:r>
            <a:endParaRPr lang="ru-RU" sz="3200" b="1" dirty="0">
              <a:latin typeface="Times New Roman"/>
            </a:endParaRPr>
          </a:p>
          <a:p>
            <a:pPr algn="just">
              <a:lnSpc>
                <a:spcPct val="150000"/>
              </a:lnSpc>
              <a:spcAft>
                <a:spcPts val="0"/>
              </a:spcAft>
            </a:pPr>
            <a:r>
              <a:rPr lang="uk-UA" sz="3200" b="1" i="1" dirty="0">
                <a:latin typeface="Times New Roman"/>
                <a:ea typeface="Times New Roman"/>
              </a:rPr>
              <a:t>Питання:</a:t>
            </a:r>
            <a:endParaRPr lang="ru-RU" sz="3200" dirty="0">
              <a:latin typeface="Times New Roman"/>
              <a:ea typeface="Times New Roman"/>
            </a:endParaRPr>
          </a:p>
          <a:p>
            <a:pPr marL="342900" marR="75565" lvl="0" indent="-342900" algn="just">
              <a:spcAft>
                <a:spcPts val="0"/>
              </a:spcAft>
              <a:buFont typeface="+mj-lt"/>
              <a:buAutoNum type="arabicPeriod"/>
              <a:tabLst>
                <a:tab pos="571500" algn="l"/>
              </a:tabLst>
            </a:pPr>
            <a:r>
              <a:rPr lang="ru-RU" sz="3200" dirty="0" err="1">
                <a:latin typeface="Times New Roman"/>
                <a:ea typeface="Times New Roman"/>
              </a:rPr>
              <a:t>Сутність</a:t>
            </a:r>
            <a:r>
              <a:rPr lang="ru-RU" sz="3200" dirty="0">
                <a:latin typeface="Times New Roman"/>
                <a:ea typeface="Times New Roman"/>
              </a:rPr>
              <a:t> </a:t>
            </a:r>
            <a:r>
              <a:rPr lang="ru-RU" sz="3200" dirty="0" err="1">
                <a:latin typeface="Times New Roman"/>
                <a:ea typeface="Times New Roman"/>
              </a:rPr>
              <a:t>фінансової</a:t>
            </a:r>
            <a:r>
              <a:rPr lang="ru-RU" sz="3200" dirty="0">
                <a:latin typeface="Times New Roman"/>
                <a:ea typeface="Times New Roman"/>
              </a:rPr>
              <a:t> </a:t>
            </a:r>
            <a:r>
              <a:rPr lang="ru-RU" sz="3200" dirty="0" err="1">
                <a:latin typeface="Times New Roman"/>
                <a:ea typeface="Times New Roman"/>
              </a:rPr>
              <a:t>політики</a:t>
            </a:r>
            <a:r>
              <a:rPr lang="ru-RU" sz="3200" dirty="0">
                <a:latin typeface="Times New Roman"/>
                <a:ea typeface="Times New Roman"/>
              </a:rPr>
              <a:t>.</a:t>
            </a:r>
          </a:p>
          <a:p>
            <a:pPr marL="342900" marR="75565" lvl="0" indent="-342900" algn="just">
              <a:spcAft>
                <a:spcPts val="0"/>
              </a:spcAft>
              <a:buFont typeface="+mj-lt"/>
              <a:buAutoNum type="arabicPeriod"/>
              <a:tabLst>
                <a:tab pos="571500" algn="l"/>
              </a:tabLst>
            </a:pPr>
            <a:r>
              <a:rPr lang="ru-RU" sz="3200" dirty="0" err="1">
                <a:latin typeface="Times New Roman"/>
                <a:ea typeface="Times New Roman"/>
              </a:rPr>
              <a:t>Складові</a:t>
            </a:r>
            <a:r>
              <a:rPr lang="ru-RU" sz="3200" dirty="0">
                <a:latin typeface="Times New Roman"/>
                <a:ea typeface="Times New Roman"/>
              </a:rPr>
              <a:t> та </a:t>
            </a:r>
            <a:r>
              <a:rPr lang="ru-RU" sz="3200" dirty="0" err="1">
                <a:latin typeface="Times New Roman"/>
                <a:ea typeface="Times New Roman"/>
              </a:rPr>
              <a:t>види</a:t>
            </a:r>
            <a:r>
              <a:rPr lang="ru-RU" sz="3200" dirty="0">
                <a:latin typeface="Times New Roman"/>
                <a:ea typeface="Times New Roman"/>
              </a:rPr>
              <a:t> </a:t>
            </a:r>
            <a:r>
              <a:rPr lang="ru-RU" sz="3200" dirty="0" err="1">
                <a:latin typeface="Times New Roman"/>
                <a:ea typeface="Times New Roman"/>
              </a:rPr>
              <a:t>фінансової</a:t>
            </a:r>
            <a:r>
              <a:rPr lang="ru-RU" sz="3200" dirty="0">
                <a:latin typeface="Times New Roman"/>
                <a:ea typeface="Times New Roman"/>
              </a:rPr>
              <a:t> </a:t>
            </a:r>
            <a:r>
              <a:rPr lang="ru-RU" sz="3200" dirty="0" err="1">
                <a:latin typeface="Times New Roman"/>
                <a:ea typeface="Times New Roman"/>
              </a:rPr>
              <a:t>політики</a:t>
            </a:r>
            <a:r>
              <a:rPr lang="ru-RU" sz="3200" dirty="0">
                <a:latin typeface="Times New Roman"/>
                <a:ea typeface="Times New Roman"/>
              </a:rPr>
              <a:t>.</a:t>
            </a:r>
          </a:p>
          <a:p>
            <a:pPr marL="342900" marR="75565" lvl="0" indent="-342900" algn="just">
              <a:spcAft>
                <a:spcPts val="0"/>
              </a:spcAft>
              <a:buFont typeface="+mj-lt"/>
              <a:buAutoNum type="arabicPeriod"/>
              <a:tabLst>
                <a:tab pos="571500" algn="l"/>
              </a:tabLst>
            </a:pPr>
            <a:r>
              <a:rPr lang="ru-RU" sz="3200" dirty="0" err="1">
                <a:latin typeface="Times New Roman"/>
                <a:ea typeface="Times New Roman"/>
              </a:rPr>
              <a:t>Організація</a:t>
            </a:r>
            <a:r>
              <a:rPr lang="ru-RU" sz="3200" dirty="0">
                <a:latin typeface="Times New Roman"/>
                <a:ea typeface="Times New Roman"/>
              </a:rPr>
              <a:t> </a:t>
            </a:r>
            <a:r>
              <a:rPr lang="ru-RU" sz="3200" dirty="0" err="1">
                <a:latin typeface="Times New Roman"/>
                <a:ea typeface="Times New Roman"/>
              </a:rPr>
              <a:t>здійснення</a:t>
            </a:r>
            <a:r>
              <a:rPr lang="ru-RU" sz="3200" dirty="0">
                <a:latin typeface="Times New Roman"/>
                <a:ea typeface="Times New Roman"/>
              </a:rPr>
              <a:t> </a:t>
            </a:r>
            <a:r>
              <a:rPr lang="ru-RU" sz="3200" dirty="0" err="1">
                <a:latin typeface="Times New Roman"/>
                <a:ea typeface="Times New Roman"/>
              </a:rPr>
              <a:t>фінансової</a:t>
            </a:r>
            <a:r>
              <a:rPr lang="ru-RU" sz="3200" dirty="0">
                <a:latin typeface="Times New Roman"/>
                <a:ea typeface="Times New Roman"/>
              </a:rPr>
              <a:t> </a:t>
            </a:r>
            <a:r>
              <a:rPr lang="ru-RU" sz="3200" dirty="0" err="1">
                <a:latin typeface="Times New Roman"/>
                <a:ea typeface="Times New Roman"/>
              </a:rPr>
              <a:t>політики</a:t>
            </a:r>
            <a:endParaRPr lang="ru-RU" sz="3200" dirty="0">
              <a:latin typeface="Times New Roman"/>
              <a:ea typeface="Times New Roman"/>
            </a:endParaRPr>
          </a:p>
          <a:p>
            <a:pPr marL="342900" marR="75565" lvl="0" indent="-342900" algn="just">
              <a:spcAft>
                <a:spcPts val="0"/>
              </a:spcAft>
              <a:buFont typeface="+mj-lt"/>
              <a:buAutoNum type="arabicPeriod"/>
              <a:tabLst>
                <a:tab pos="571500" algn="l"/>
              </a:tabLst>
            </a:pPr>
            <a:r>
              <a:rPr lang="uk-UA" sz="3200" dirty="0">
                <a:latin typeface="Times New Roman"/>
                <a:ea typeface="Times New Roman"/>
              </a:rPr>
              <a:t>Фінансова безпека держави.</a:t>
            </a:r>
            <a:endParaRPr lang="ru-RU" sz="3200" dirty="0">
              <a:latin typeface="Times New Roman"/>
              <a:ea typeface="Times New Roman"/>
            </a:endParaRPr>
          </a:p>
          <a:p>
            <a:pPr marL="342900" marR="75565" lvl="0" indent="-342900" algn="just">
              <a:spcAft>
                <a:spcPts val="0"/>
              </a:spcAft>
              <a:buFont typeface="+mj-lt"/>
              <a:buAutoNum type="arabicPeriod"/>
              <a:tabLst>
                <a:tab pos="571500" algn="l"/>
              </a:tabLst>
            </a:pPr>
            <a:r>
              <a:rPr lang="uk-UA" sz="3200" dirty="0">
                <a:latin typeface="Times New Roman"/>
                <a:ea typeface="Times New Roman"/>
              </a:rPr>
              <a:t>Фінансова криза та її вплив на безпеку держави.</a:t>
            </a:r>
            <a:endParaRPr lang="ru-RU" sz="3200" dirty="0">
              <a:effectLst/>
              <a:latin typeface="Times New Roman"/>
              <a:ea typeface="Times New Roman"/>
            </a:endParaRPr>
          </a:p>
        </p:txBody>
      </p:sp>
    </p:spTree>
    <p:extLst>
      <p:ext uri="{BB962C8B-B14F-4D97-AF65-F5344CB8AC3E}">
        <p14:creationId xmlns:p14="http://schemas.microsoft.com/office/powerpoint/2010/main" val="2622810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640960" cy="5262979"/>
          </a:xfrm>
          <a:prstGeom prst="rect">
            <a:avLst/>
          </a:prstGeom>
        </p:spPr>
        <p:txBody>
          <a:bodyPr wrap="square">
            <a:spAutoFit/>
          </a:bodyPr>
          <a:lstStyle/>
          <a:p>
            <a:pPr algn="just"/>
            <a:r>
              <a:rPr lang="en-US" sz="2800" dirty="0" smtClean="0">
                <a:latin typeface="Times New Roman" pitchFamily="18" charset="0"/>
                <a:cs typeface="Times New Roman" pitchFamily="18" charset="0"/>
              </a:rPr>
              <a:t>	</a:t>
            </a:r>
          </a:p>
          <a:p>
            <a:pPr algn="just"/>
            <a:r>
              <a:rPr lang="en-US" sz="2800" b="1" dirty="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Фіскальна</a:t>
            </a:r>
            <a:r>
              <a:rPr lang="ru-RU" sz="2800" b="1" dirty="0" smtClean="0">
                <a:latin typeface="Times New Roman" pitchFamily="18" charset="0"/>
                <a:cs typeface="Times New Roman" pitchFamily="18" charset="0"/>
              </a:rPr>
              <a:t> </a:t>
            </a:r>
            <a:r>
              <a:rPr lang="ru-RU" sz="2800" b="1" dirty="0" err="1">
                <a:latin typeface="Times New Roman" pitchFamily="18" charset="0"/>
                <a:cs typeface="Times New Roman" pitchFamily="18" charset="0"/>
              </a:rPr>
              <a:t>політика</a:t>
            </a:r>
            <a:r>
              <a:rPr lang="ru-RU" sz="2800" b="1" dirty="0">
                <a:latin typeface="Times New Roman" pitchFamily="18" charset="0"/>
                <a:cs typeface="Times New Roman" pitchFamily="18" charset="0"/>
              </a:rPr>
              <a:t> </a:t>
            </a:r>
            <a:r>
              <a:rPr lang="ru-RU" sz="2800" dirty="0" err="1">
                <a:latin typeface="Times New Roman" pitchFamily="18" charset="0"/>
                <a:cs typeface="Times New Roman" pitchFamily="18" charset="0"/>
              </a:rPr>
              <a:t>характеризує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держави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щодо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централізації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частини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виробленого</a:t>
            </a:r>
            <a:r>
              <a:rPr lang="ru-RU" sz="2800" dirty="0">
                <a:latin typeface="Times New Roman" pitchFamily="18" charset="0"/>
                <a:cs typeface="Times New Roman" pitchFamily="18" charset="0"/>
              </a:rPr>
              <a:t> ВВП та </a:t>
            </a:r>
            <a:r>
              <a:rPr lang="ru-RU" sz="2800" dirty="0" err="1">
                <a:latin typeface="Times New Roman" pitchFamily="18" charset="0"/>
                <a:cs typeface="Times New Roman" pitchFamily="18" charset="0"/>
              </a:rPr>
              <a:t>її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суспільного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використання</a:t>
            </a:r>
            <a:r>
              <a:rPr lang="ru-RU" sz="2800" dirty="0">
                <a:latin typeface="Times New Roman" pitchFamily="18" charset="0"/>
                <a:cs typeface="Times New Roman" pitchFamily="18" charset="0"/>
              </a:rPr>
              <a:t>. Вона </a:t>
            </a:r>
            <a:r>
              <a:rPr lang="ru-RU" sz="2800" dirty="0" err="1">
                <a:latin typeface="Times New Roman" pitchFamily="18" charset="0"/>
                <a:cs typeface="Times New Roman" pitchFamily="18" charset="0"/>
              </a:rPr>
              <a:t>здійснюється</a:t>
            </a:r>
            <a:r>
              <a:rPr lang="ru-RU" sz="2800" dirty="0">
                <a:latin typeface="Times New Roman" pitchFamily="18" charset="0"/>
                <a:cs typeface="Times New Roman" pitchFamily="18" charset="0"/>
              </a:rPr>
              <a:t> шляхом </a:t>
            </a:r>
            <a:r>
              <a:rPr lang="ru-RU" sz="2800" dirty="0" err="1">
                <a:latin typeface="Times New Roman" pitchFamily="18" charset="0"/>
                <a:cs typeface="Times New Roman" pitchFamily="18" charset="0"/>
              </a:rPr>
              <a:t>упровадження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різноманітних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методів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мобілізації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державних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доходів</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розподілу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коштів</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окремими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напрямами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державних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видатків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Саме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фіскальна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політика</a:t>
            </a:r>
            <a:r>
              <a:rPr lang="ru-RU" sz="2800" dirty="0">
                <a:latin typeface="Times New Roman" pitchFamily="18" charset="0"/>
                <a:cs typeface="Times New Roman" pitchFamily="18" charset="0"/>
              </a:rPr>
              <a:t> становить основу </a:t>
            </a:r>
            <a:r>
              <a:rPr lang="ru-RU" sz="2800" dirty="0" err="1">
                <a:latin typeface="Times New Roman" pitchFamily="18" charset="0"/>
                <a:cs typeface="Times New Roman" pitchFamily="18" charset="0"/>
              </a:rPr>
              <a:t>фінансової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політики</a:t>
            </a:r>
            <a:r>
              <a:rPr lang="ru-RU" sz="2800" dirty="0">
                <a:latin typeface="Times New Roman" pitchFamily="18" charset="0"/>
                <a:cs typeface="Times New Roman" pitchFamily="18" charset="0"/>
              </a:rPr>
              <a:t> у </a:t>
            </a:r>
            <a:r>
              <a:rPr lang="ru-RU" sz="2800" dirty="0" err="1">
                <a:latin typeface="Times New Roman" pitchFamily="18" charset="0"/>
                <a:cs typeface="Times New Roman" pitchFamily="18" charset="0"/>
              </a:rPr>
              <a:t>її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вузькому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розумінні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Водночас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політика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ширша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оскільки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включає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також</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політику</a:t>
            </a:r>
            <a:r>
              <a:rPr lang="ru-RU" sz="2800" dirty="0">
                <a:latin typeface="Times New Roman" pitchFamily="18" charset="0"/>
                <a:cs typeface="Times New Roman" pitchFamily="18" charset="0"/>
              </a:rPr>
              <a:t> у сферах фондового і страхового </a:t>
            </a:r>
            <a:r>
              <a:rPr lang="ru-RU" sz="2800" dirty="0" err="1">
                <a:latin typeface="Times New Roman" pitchFamily="18" charset="0"/>
                <a:cs typeface="Times New Roman" pitchFamily="18" charset="0"/>
              </a:rPr>
              <a:t>ринків</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міжнародних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фінансів</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val="3731892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16631"/>
            <a:ext cx="8640960" cy="6500306"/>
          </a:xfrm>
          <a:prstGeom prst="rect">
            <a:avLst/>
          </a:prstGeom>
        </p:spPr>
        <p:txBody>
          <a:bodyPr wrap="square">
            <a:spAutoFit/>
          </a:bodyPr>
          <a:lstStyle/>
          <a:p>
            <a:pPr indent="191135" algn="just">
              <a:lnSpc>
                <a:spcPct val="150000"/>
              </a:lnSpc>
              <a:spcAft>
                <a:spcPts val="0"/>
              </a:spcAft>
            </a:pPr>
            <a:r>
              <a:rPr lang="uk-UA" sz="2000" b="1" dirty="0" smtClean="0">
                <a:latin typeface="Times New Roman"/>
                <a:ea typeface="Times New Roman"/>
              </a:rPr>
              <a:t>Фіскальну </a:t>
            </a:r>
            <a:r>
              <a:rPr lang="uk-UA" sz="2000" b="1" dirty="0">
                <a:latin typeface="Times New Roman"/>
                <a:ea typeface="Times New Roman"/>
              </a:rPr>
              <a:t>політику</a:t>
            </a:r>
            <a:r>
              <a:rPr lang="uk-UA" sz="2000" dirty="0">
                <a:latin typeface="Times New Roman"/>
                <a:ea typeface="Times New Roman"/>
              </a:rPr>
              <a:t> дещо умовно можна поділити за двома напрямами — на податкову і бюджетну. </a:t>
            </a:r>
            <a:endParaRPr lang="uk-UA" sz="2000" dirty="0" smtClean="0">
              <a:latin typeface="Times New Roman"/>
              <a:ea typeface="Times New Roman"/>
            </a:endParaRPr>
          </a:p>
          <a:p>
            <a:pPr indent="191135" algn="just">
              <a:lnSpc>
                <a:spcPct val="150000"/>
              </a:lnSpc>
              <a:spcAft>
                <a:spcPts val="0"/>
              </a:spcAft>
            </a:pPr>
            <a:r>
              <a:rPr lang="uk-UA" sz="2000" b="1" i="1" dirty="0" smtClean="0">
                <a:latin typeface="Times New Roman"/>
                <a:ea typeface="Times New Roman"/>
              </a:rPr>
              <a:t>Податкова</a:t>
            </a:r>
            <a:r>
              <a:rPr lang="uk-UA" sz="2000" dirty="0" smtClean="0">
                <a:latin typeface="Times New Roman"/>
                <a:ea typeface="Times New Roman"/>
              </a:rPr>
              <a:t> </a:t>
            </a:r>
            <a:r>
              <a:rPr lang="uk-UA" sz="2000" dirty="0">
                <a:latin typeface="Times New Roman"/>
                <a:ea typeface="Times New Roman"/>
              </a:rPr>
              <a:t>політика характеризує діяльність держави у сфері оподаткування — установлення видів та співвідношення податків, визначення платників та підходів до них (уніфікований чи диференційований), установлення ставок оподаткування, надання податкових пільг тощо. Вона відображає як потреби держави у коштах, так і вплив податків на діяльність підприємств і громадян. </a:t>
            </a:r>
            <a:endParaRPr lang="uk-UA" sz="2000" dirty="0" smtClean="0">
              <a:latin typeface="Times New Roman"/>
              <a:ea typeface="Times New Roman"/>
            </a:endParaRPr>
          </a:p>
          <a:p>
            <a:pPr indent="191135" algn="just">
              <a:lnSpc>
                <a:spcPct val="150000"/>
              </a:lnSpc>
              <a:spcAft>
                <a:spcPts val="0"/>
              </a:spcAft>
            </a:pPr>
            <a:r>
              <a:rPr lang="uk-UA" sz="2000" b="1" i="1" dirty="0" smtClean="0">
                <a:latin typeface="Times New Roman"/>
                <a:ea typeface="Times New Roman"/>
              </a:rPr>
              <a:t>Бюджетна</a:t>
            </a:r>
            <a:r>
              <a:rPr lang="uk-UA" sz="2000" dirty="0" smtClean="0">
                <a:latin typeface="Times New Roman"/>
                <a:ea typeface="Times New Roman"/>
              </a:rPr>
              <a:t> </a:t>
            </a:r>
            <a:r>
              <a:rPr lang="uk-UA" sz="2000" dirty="0">
                <a:latin typeface="Times New Roman"/>
                <a:ea typeface="Times New Roman"/>
              </a:rPr>
              <a:t>політика являє собою діяльність щодо формування бюджету держави, його збалансування, розподіл бюджетних коштів тощо. Залежно від</a:t>
            </a:r>
            <a:r>
              <a:rPr lang="uk-UA" sz="2000" spc="-10" dirty="0">
                <a:latin typeface="Times New Roman"/>
                <a:ea typeface="Times New Roman"/>
              </a:rPr>
              <a:t> структури бюджетних видатків ця політика може мати соціальне, економічне чи військове спрямування. Крім того, бюджетна політика визначає засади бюджетного устрою країни і побудови її бюджетної системи, а також організацію міжбюджетних відносин.</a:t>
            </a:r>
            <a:endParaRPr lang="ru-RU" sz="2000" dirty="0">
              <a:effectLst/>
              <a:latin typeface="Times New Roman"/>
              <a:ea typeface="Times New Roman"/>
            </a:endParaRPr>
          </a:p>
        </p:txBody>
      </p:sp>
    </p:spTree>
    <p:extLst>
      <p:ext uri="{BB962C8B-B14F-4D97-AF65-F5344CB8AC3E}">
        <p14:creationId xmlns:p14="http://schemas.microsoft.com/office/powerpoint/2010/main" val="1057479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6038641"/>
          </a:xfrm>
          <a:prstGeom prst="rect">
            <a:avLst/>
          </a:prstGeom>
        </p:spPr>
        <p:txBody>
          <a:bodyPr wrap="square">
            <a:spAutoFit/>
          </a:bodyPr>
          <a:lstStyle/>
          <a:p>
            <a:pPr indent="191135" algn="just">
              <a:lnSpc>
                <a:spcPct val="150000"/>
              </a:lnSpc>
              <a:spcAft>
                <a:spcPts val="0"/>
              </a:spcAft>
            </a:pPr>
            <a:r>
              <a:rPr lang="uk-UA" sz="2000" b="1" dirty="0">
                <a:latin typeface="Times New Roman"/>
                <a:ea typeface="Times New Roman"/>
              </a:rPr>
              <a:t>Фінансова політика у </a:t>
            </a:r>
            <a:r>
              <a:rPr lang="uk-UA" sz="2000" b="1" i="1" dirty="0">
                <a:latin typeface="Times New Roman"/>
                <a:ea typeface="Times New Roman"/>
              </a:rPr>
              <a:t>сферах фондового та страхового ринків</a:t>
            </a:r>
            <a:r>
              <a:rPr lang="uk-UA" sz="2000" i="1" dirty="0">
                <a:latin typeface="Times New Roman"/>
                <a:ea typeface="Times New Roman"/>
              </a:rPr>
              <a:t> </a:t>
            </a:r>
            <a:r>
              <a:rPr lang="uk-UA" sz="2000" dirty="0">
                <a:latin typeface="Times New Roman"/>
                <a:ea typeface="Times New Roman"/>
              </a:rPr>
              <a:t>характеризується діями держави щодо їх розвитку і регулювання, створення відповідних гарантій клієнтам страхових компаній та інституційних інвесторів. Оскільки вказані фінансові інституції є самостійними комерційними структурами, держава може впливати на них, як і на інших суб’єктів підприємницької діяльності, тільки засобами регуляторної політики.</a:t>
            </a:r>
            <a:endParaRPr lang="ru-RU" sz="2000" dirty="0">
              <a:latin typeface="Times New Roman"/>
              <a:ea typeface="Times New Roman"/>
            </a:endParaRPr>
          </a:p>
          <a:p>
            <a:pPr indent="191135" algn="just">
              <a:lnSpc>
                <a:spcPct val="150000"/>
              </a:lnSpc>
              <a:spcAft>
                <a:spcPts val="0"/>
              </a:spcAft>
            </a:pPr>
            <a:r>
              <a:rPr lang="uk-UA" sz="2000" b="1" dirty="0">
                <a:latin typeface="Times New Roman"/>
                <a:ea typeface="Times New Roman"/>
              </a:rPr>
              <a:t>Фінансова політика у </a:t>
            </a:r>
            <a:r>
              <a:rPr lang="uk-UA" sz="2000" b="1" i="1" dirty="0">
                <a:latin typeface="Times New Roman"/>
                <a:ea typeface="Times New Roman"/>
              </a:rPr>
              <a:t>сфері міжнародних фінансів</a:t>
            </a:r>
            <a:r>
              <a:rPr lang="uk-UA" sz="2000" dirty="0">
                <a:latin typeface="Times New Roman"/>
                <a:ea typeface="Times New Roman"/>
              </a:rPr>
              <a:t> пов’язана з налагодженням взаємовідносин держави з міжнародними організаціями і фінансовими інституціями, членство в яких є добровільним. З одного боку, воно передбачає членські внески, а з іншого — можливості отримання фінансової допомоги. Сутність по­літики полягає у визначеності щодо участі в цих організаціях та інституціях і у встановленні засад співпраці.</a:t>
            </a:r>
            <a:endParaRPr lang="ru-RU" sz="2000" dirty="0">
              <a:effectLst/>
              <a:latin typeface="Times New Roman"/>
              <a:ea typeface="Times New Roman"/>
            </a:endParaRPr>
          </a:p>
        </p:txBody>
      </p:sp>
    </p:spTree>
    <p:extLst>
      <p:ext uri="{BB962C8B-B14F-4D97-AF65-F5344CB8AC3E}">
        <p14:creationId xmlns:p14="http://schemas.microsoft.com/office/powerpoint/2010/main" val="399802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5565947"/>
          </a:xfrm>
          <a:prstGeom prst="rect">
            <a:avLst/>
          </a:prstGeom>
        </p:spPr>
        <p:txBody>
          <a:bodyPr wrap="square">
            <a:spAutoFit/>
          </a:bodyPr>
          <a:lstStyle/>
          <a:p>
            <a:pPr indent="191135" algn="just">
              <a:lnSpc>
                <a:spcPct val="150000"/>
              </a:lnSpc>
              <a:spcAft>
                <a:spcPts val="0"/>
              </a:spcAft>
            </a:pPr>
            <a:endParaRPr lang="uk-UA" sz="2400" b="1" dirty="0" smtClean="0">
              <a:latin typeface="Times New Roman"/>
              <a:ea typeface="Times New Roman"/>
            </a:endParaRPr>
          </a:p>
          <a:p>
            <a:pPr indent="191135" algn="just">
              <a:lnSpc>
                <a:spcPct val="150000"/>
              </a:lnSpc>
              <a:spcAft>
                <a:spcPts val="0"/>
              </a:spcAft>
            </a:pPr>
            <a:r>
              <a:rPr lang="uk-UA" sz="2400" b="1" dirty="0" smtClean="0">
                <a:latin typeface="Times New Roman"/>
                <a:ea typeface="Times New Roman"/>
              </a:rPr>
              <a:t>Важливою </a:t>
            </a:r>
            <a:r>
              <a:rPr lang="uk-UA" sz="2400" b="1" dirty="0">
                <a:latin typeface="Times New Roman"/>
                <a:ea typeface="Times New Roman"/>
              </a:rPr>
              <a:t>складовою фінансової політики є </a:t>
            </a:r>
            <a:r>
              <a:rPr lang="uk-UA" sz="2400" b="1" i="1" dirty="0">
                <a:latin typeface="Times New Roman"/>
                <a:ea typeface="Times New Roman"/>
              </a:rPr>
              <a:t>боргова</a:t>
            </a:r>
            <a:r>
              <a:rPr lang="uk-UA" sz="2400" b="1" dirty="0">
                <a:latin typeface="Times New Roman"/>
                <a:ea typeface="Times New Roman"/>
              </a:rPr>
              <a:t> політика держави.</a:t>
            </a:r>
            <a:r>
              <a:rPr lang="uk-UA" sz="2400" dirty="0">
                <a:latin typeface="Times New Roman"/>
                <a:ea typeface="Times New Roman"/>
              </a:rPr>
              <a:t> Вона починається з визначення співвідношення між податковими і позиковими фінансами. Перші засновуються на формуванні доходів бюджету за рахунок податків й обов’язкових платежів, а другі — на використанні в певних межах державних </a:t>
            </a:r>
            <a:r>
              <a:rPr lang="uk-UA" sz="2400" spc="-10" dirty="0">
                <a:latin typeface="Times New Roman"/>
                <a:ea typeface="Times New Roman"/>
              </a:rPr>
              <a:t>позик. Боргова політика визначає межі та умови державного запозичення, співвідношення між його формами, між кредиторами держави, а також порядок і механізм погашення державного боргу.</a:t>
            </a:r>
            <a:endParaRPr lang="ru-RU" sz="2400" dirty="0">
              <a:effectLst/>
              <a:latin typeface="Times New Roman"/>
              <a:ea typeface="Times New Roman"/>
            </a:endParaRPr>
          </a:p>
        </p:txBody>
      </p:sp>
    </p:spTree>
    <p:extLst>
      <p:ext uri="{BB962C8B-B14F-4D97-AF65-F5344CB8AC3E}">
        <p14:creationId xmlns:p14="http://schemas.microsoft.com/office/powerpoint/2010/main" val="2031879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4893647"/>
          </a:xfrm>
          <a:prstGeom prst="rect">
            <a:avLst/>
          </a:prstGeom>
        </p:spPr>
        <p:txBody>
          <a:bodyPr wrap="square">
            <a:spAutoFit/>
          </a:bodyPr>
          <a:lstStyle/>
          <a:p>
            <a:pPr algn="just"/>
            <a:r>
              <a:rPr lang="ru-RU" sz="2400" b="1" spc="-10" dirty="0" err="1">
                <a:latin typeface="Times New Roman"/>
                <a:ea typeface="Times New Roman"/>
              </a:rPr>
              <a:t>Фінансова</a:t>
            </a:r>
            <a:r>
              <a:rPr lang="ru-RU" sz="2400" b="1" spc="-10" dirty="0">
                <a:latin typeface="Times New Roman"/>
                <a:ea typeface="Times New Roman"/>
              </a:rPr>
              <a:t> </a:t>
            </a:r>
            <a:r>
              <a:rPr lang="ru-RU" sz="2400" b="1" spc="-10" dirty="0" err="1">
                <a:latin typeface="Times New Roman"/>
                <a:ea typeface="Times New Roman"/>
              </a:rPr>
              <a:t>політика</a:t>
            </a:r>
            <a:r>
              <a:rPr lang="ru-RU" sz="2400" b="1" spc="-10" dirty="0">
                <a:latin typeface="Times New Roman"/>
                <a:ea typeface="Times New Roman"/>
              </a:rPr>
              <a:t> </a:t>
            </a:r>
            <a:r>
              <a:rPr lang="ru-RU" sz="2400" b="1" spc="-10" dirty="0" err="1">
                <a:latin typeface="Times New Roman"/>
                <a:ea typeface="Times New Roman"/>
              </a:rPr>
              <a:t>залежно</a:t>
            </a:r>
            <a:r>
              <a:rPr lang="ru-RU" sz="2400" b="1" spc="-10" dirty="0">
                <a:latin typeface="Times New Roman"/>
                <a:ea typeface="Times New Roman"/>
              </a:rPr>
              <a:t> </a:t>
            </a:r>
            <a:r>
              <a:rPr lang="ru-RU" sz="2400" b="1" spc="-10" dirty="0" err="1">
                <a:latin typeface="Times New Roman"/>
                <a:ea typeface="Times New Roman"/>
              </a:rPr>
              <a:t>від</a:t>
            </a:r>
            <a:r>
              <a:rPr lang="ru-RU" sz="2400" b="1" spc="-10" dirty="0">
                <a:latin typeface="Times New Roman"/>
                <a:ea typeface="Times New Roman"/>
              </a:rPr>
              <a:t> </a:t>
            </a:r>
            <a:r>
              <a:rPr lang="ru-RU" sz="2400" b="1" spc="-10" dirty="0" err="1">
                <a:latin typeface="Times New Roman"/>
                <a:ea typeface="Times New Roman"/>
              </a:rPr>
              <a:t>тривалості</a:t>
            </a:r>
            <a:r>
              <a:rPr lang="ru-RU" sz="2400" b="1" spc="-10" dirty="0">
                <a:latin typeface="Times New Roman"/>
                <a:ea typeface="Times New Roman"/>
              </a:rPr>
              <a:t> </a:t>
            </a:r>
            <a:r>
              <a:rPr lang="ru-RU" sz="2400" b="1" spc="-10" dirty="0" err="1">
                <a:latin typeface="Times New Roman"/>
                <a:ea typeface="Times New Roman"/>
              </a:rPr>
              <a:t>періоду</a:t>
            </a:r>
            <a:r>
              <a:rPr lang="ru-RU" sz="2400" b="1" spc="-10" dirty="0">
                <a:latin typeface="Times New Roman"/>
                <a:ea typeface="Times New Roman"/>
              </a:rPr>
              <a:t>, на </a:t>
            </a:r>
            <a:r>
              <a:rPr lang="ru-RU" sz="2400" b="1" spc="-10" dirty="0" err="1">
                <a:latin typeface="Times New Roman"/>
                <a:ea typeface="Times New Roman"/>
              </a:rPr>
              <a:t>який</a:t>
            </a:r>
            <a:r>
              <a:rPr lang="ru-RU" sz="2400" b="1" spc="-10" dirty="0">
                <a:latin typeface="Times New Roman"/>
                <a:ea typeface="Times New Roman"/>
              </a:rPr>
              <a:t> вона </a:t>
            </a:r>
            <a:r>
              <a:rPr lang="ru-RU" sz="2400" b="1" spc="-10" dirty="0" err="1">
                <a:latin typeface="Times New Roman"/>
                <a:ea typeface="Times New Roman"/>
              </a:rPr>
              <a:t>розрахована</a:t>
            </a:r>
            <a:r>
              <a:rPr lang="ru-RU" sz="2400" b="1" spc="-10" dirty="0">
                <a:latin typeface="Times New Roman"/>
                <a:ea typeface="Times New Roman"/>
              </a:rPr>
              <a:t>, і характеру </a:t>
            </a:r>
            <a:r>
              <a:rPr lang="ru-RU" sz="2400" b="1" spc="-10" dirty="0" err="1">
                <a:latin typeface="Times New Roman"/>
                <a:ea typeface="Times New Roman"/>
              </a:rPr>
              <a:t>завдань</a:t>
            </a:r>
            <a:r>
              <a:rPr lang="ru-RU" sz="2400" b="1" spc="-10" dirty="0">
                <a:latin typeface="Times New Roman"/>
                <a:ea typeface="Times New Roman"/>
              </a:rPr>
              <a:t>, </a:t>
            </a:r>
            <a:r>
              <a:rPr lang="ru-RU" sz="2400" b="1" spc="-10" dirty="0" err="1">
                <a:latin typeface="Times New Roman"/>
                <a:ea typeface="Times New Roman"/>
              </a:rPr>
              <a:t>що</a:t>
            </a:r>
            <a:r>
              <a:rPr lang="ru-RU" sz="2400" b="1" spc="-10" dirty="0">
                <a:latin typeface="Times New Roman"/>
                <a:ea typeface="Times New Roman"/>
              </a:rPr>
              <a:t> </a:t>
            </a:r>
            <a:r>
              <a:rPr lang="ru-RU" sz="2400" b="1" spc="-10" dirty="0" err="1">
                <a:latin typeface="Times New Roman"/>
                <a:ea typeface="Times New Roman"/>
              </a:rPr>
              <a:t>вирішуються</a:t>
            </a:r>
            <a:r>
              <a:rPr lang="ru-RU" sz="2400" b="1" spc="-10" dirty="0">
                <a:latin typeface="Times New Roman"/>
                <a:ea typeface="Times New Roman"/>
              </a:rPr>
              <a:t>, </a:t>
            </a:r>
            <a:r>
              <a:rPr lang="ru-RU" sz="2400" b="1" spc="-10" dirty="0" err="1" smtClean="0">
                <a:latin typeface="Times New Roman"/>
                <a:ea typeface="Times New Roman"/>
              </a:rPr>
              <a:t>включає</a:t>
            </a:r>
            <a:r>
              <a:rPr lang="ru-RU" sz="2400" b="1" spc="-10" dirty="0" smtClean="0">
                <a:latin typeface="Times New Roman"/>
                <a:ea typeface="Times New Roman"/>
              </a:rPr>
              <a:t>:</a:t>
            </a:r>
          </a:p>
          <a:p>
            <a:pPr marL="342900" indent="-342900" algn="just">
              <a:buFontTx/>
              <a:buChar char="-"/>
            </a:pPr>
            <a:r>
              <a:rPr lang="ru-RU" sz="2400" b="1" spc="-10" dirty="0" err="1" smtClean="0">
                <a:latin typeface="Times New Roman"/>
                <a:ea typeface="Times New Roman"/>
              </a:rPr>
              <a:t>фінансову</a:t>
            </a:r>
            <a:r>
              <a:rPr lang="ru-RU" sz="2400" b="1" spc="-10" dirty="0" smtClean="0">
                <a:latin typeface="Times New Roman"/>
                <a:ea typeface="Times New Roman"/>
              </a:rPr>
              <a:t> </a:t>
            </a:r>
            <a:r>
              <a:rPr lang="ru-RU" sz="2400" b="1" spc="-10" dirty="0" err="1">
                <a:latin typeface="Times New Roman"/>
                <a:ea typeface="Times New Roman"/>
              </a:rPr>
              <a:t>стратегію</a:t>
            </a:r>
            <a:r>
              <a:rPr lang="ru-RU" sz="2400" b="1" spc="-10" dirty="0">
                <a:latin typeface="Times New Roman"/>
                <a:ea typeface="Times New Roman"/>
              </a:rPr>
              <a:t> </a:t>
            </a:r>
            <a:endParaRPr lang="ru-RU" sz="2400" b="1" spc="-10" dirty="0" smtClean="0">
              <a:latin typeface="Times New Roman"/>
              <a:ea typeface="Times New Roman"/>
            </a:endParaRPr>
          </a:p>
          <a:p>
            <a:pPr marL="342900" indent="-342900" algn="just">
              <a:buFontTx/>
              <a:buChar char="-"/>
            </a:pPr>
            <a:r>
              <a:rPr lang="ru-RU" sz="2400" b="1" spc="-10" dirty="0" err="1" smtClean="0">
                <a:latin typeface="Times New Roman"/>
                <a:ea typeface="Times New Roman"/>
              </a:rPr>
              <a:t>фінансову</a:t>
            </a:r>
            <a:r>
              <a:rPr lang="ru-RU" sz="2400" b="1" spc="-10" dirty="0" smtClean="0">
                <a:latin typeface="Times New Roman"/>
                <a:ea typeface="Times New Roman"/>
              </a:rPr>
              <a:t> </a:t>
            </a:r>
            <a:r>
              <a:rPr lang="ru-RU" sz="2400" b="1" spc="-10" dirty="0">
                <a:latin typeface="Times New Roman"/>
                <a:ea typeface="Times New Roman"/>
              </a:rPr>
              <a:t>тактику</a:t>
            </a:r>
            <a:r>
              <a:rPr lang="ru-RU" sz="2400" spc="-10" dirty="0" smtClean="0">
                <a:latin typeface="Times New Roman"/>
                <a:ea typeface="Times New Roman"/>
              </a:rPr>
              <a:t>.</a:t>
            </a:r>
          </a:p>
          <a:p>
            <a:pPr algn="just"/>
            <a:r>
              <a:rPr lang="ru-RU" sz="2400" b="1" i="1" dirty="0" smtClean="0"/>
              <a:t>	</a:t>
            </a:r>
          </a:p>
          <a:p>
            <a:pPr algn="just"/>
            <a:r>
              <a:rPr lang="ru-RU" sz="2400" b="1" i="1" dirty="0"/>
              <a:t>	</a:t>
            </a:r>
            <a:r>
              <a:rPr lang="ru-RU" sz="2400" b="1" i="1" dirty="0" err="1" smtClean="0"/>
              <a:t>Фінансова</a:t>
            </a:r>
            <a:r>
              <a:rPr lang="ru-RU" sz="2400" b="1" i="1" dirty="0" smtClean="0"/>
              <a:t> </a:t>
            </a:r>
            <a:r>
              <a:rPr lang="ru-RU" sz="2400" b="1" i="1" dirty="0" err="1"/>
              <a:t>стратегія</a:t>
            </a:r>
            <a:r>
              <a:rPr lang="ru-RU" sz="2400" dirty="0"/>
              <a:t> — </a:t>
            </a:r>
            <a:r>
              <a:rPr lang="ru-RU" sz="2400" dirty="0" err="1"/>
              <a:t>це</a:t>
            </a:r>
            <a:r>
              <a:rPr lang="ru-RU" sz="2400" dirty="0"/>
              <a:t> </a:t>
            </a:r>
            <a:r>
              <a:rPr lang="ru-RU" sz="2400" dirty="0" err="1"/>
              <a:t>політика</a:t>
            </a:r>
            <a:r>
              <a:rPr lang="ru-RU" sz="2400" dirty="0"/>
              <a:t>, </a:t>
            </a:r>
            <a:r>
              <a:rPr lang="ru-RU" sz="2400" dirty="0" err="1"/>
              <a:t>що</a:t>
            </a:r>
            <a:r>
              <a:rPr lang="ru-RU" sz="2400" dirty="0"/>
              <a:t> </a:t>
            </a:r>
            <a:r>
              <a:rPr lang="ru-RU" sz="2400" dirty="0" err="1"/>
              <a:t>розрахована</a:t>
            </a:r>
            <a:r>
              <a:rPr lang="ru-RU" sz="2400" dirty="0"/>
              <a:t> на </a:t>
            </a:r>
            <a:r>
              <a:rPr lang="ru-RU" sz="2400" dirty="0" err="1"/>
              <a:t>довготермінову</a:t>
            </a:r>
            <a:r>
              <a:rPr lang="ru-RU" sz="2400" dirty="0"/>
              <a:t> перспективу і </a:t>
            </a:r>
            <a:r>
              <a:rPr lang="ru-RU" sz="2400" dirty="0" err="1"/>
              <a:t>вирішення</a:t>
            </a:r>
            <a:r>
              <a:rPr lang="ru-RU" sz="2400" dirty="0"/>
              <a:t> </a:t>
            </a:r>
            <a:r>
              <a:rPr lang="ru-RU" sz="2400" dirty="0" err="1"/>
              <a:t>глобальних</a:t>
            </a:r>
            <a:r>
              <a:rPr lang="ru-RU" sz="2400" dirty="0"/>
              <a:t> </a:t>
            </a:r>
            <a:r>
              <a:rPr lang="ru-RU" sz="2400" dirty="0" err="1"/>
              <a:t>завдань</a:t>
            </a:r>
            <a:r>
              <a:rPr lang="ru-RU" sz="2400" dirty="0"/>
              <a:t> </a:t>
            </a:r>
            <a:r>
              <a:rPr lang="ru-RU" sz="2400" dirty="0" err="1"/>
              <a:t>соціально-економічного</a:t>
            </a:r>
            <a:r>
              <a:rPr lang="ru-RU" sz="2400" dirty="0"/>
              <a:t> </a:t>
            </a:r>
            <a:r>
              <a:rPr lang="ru-RU" sz="2400" dirty="0" err="1"/>
              <a:t>розвитку</a:t>
            </a:r>
            <a:r>
              <a:rPr lang="ru-RU" sz="2400" dirty="0"/>
              <a:t>. </a:t>
            </a:r>
            <a:endParaRPr lang="ru-RU" sz="2400" dirty="0" smtClean="0"/>
          </a:p>
          <a:p>
            <a:pPr algn="just"/>
            <a:endParaRPr lang="uk-UA" sz="2400" dirty="0"/>
          </a:p>
          <a:p>
            <a:pPr algn="just"/>
            <a:r>
              <a:rPr lang="ru-RU" sz="2400" b="1" i="1" dirty="0" smtClean="0"/>
              <a:t>	</a:t>
            </a:r>
            <a:r>
              <a:rPr lang="ru-RU" sz="2400" b="1" i="1" dirty="0" err="1" smtClean="0"/>
              <a:t>Фінансова</a:t>
            </a:r>
            <a:r>
              <a:rPr lang="ru-RU" sz="2400" b="1" i="1" dirty="0" smtClean="0"/>
              <a:t> </a:t>
            </a:r>
            <a:r>
              <a:rPr lang="ru-RU" sz="2400" b="1" i="1" dirty="0"/>
              <a:t>тактика</a:t>
            </a:r>
            <a:r>
              <a:rPr lang="ru-RU" sz="2400" dirty="0"/>
              <a:t> </a:t>
            </a:r>
            <a:r>
              <a:rPr lang="ru-RU" sz="2400" dirty="0" err="1"/>
              <a:t>являє</a:t>
            </a:r>
            <a:r>
              <a:rPr lang="ru-RU" sz="2400" dirty="0"/>
              <a:t> собою </a:t>
            </a:r>
            <a:r>
              <a:rPr lang="ru-RU" sz="2400" dirty="0" err="1"/>
              <a:t>поточну</a:t>
            </a:r>
            <a:r>
              <a:rPr lang="ru-RU" sz="2400" dirty="0"/>
              <a:t> </a:t>
            </a:r>
            <a:r>
              <a:rPr lang="ru-RU" sz="2400" dirty="0" err="1"/>
              <a:t>політику</a:t>
            </a:r>
            <a:r>
              <a:rPr lang="ru-RU" sz="2400" dirty="0"/>
              <a:t>, </a:t>
            </a:r>
            <a:r>
              <a:rPr lang="ru-RU" sz="2400" dirty="0" err="1"/>
              <a:t>спрямовану</a:t>
            </a:r>
            <a:r>
              <a:rPr lang="ru-RU" sz="2400" dirty="0"/>
              <a:t> на </a:t>
            </a:r>
            <a:r>
              <a:rPr lang="ru-RU" sz="2400" dirty="0" err="1"/>
              <a:t>вирішення</a:t>
            </a:r>
            <a:r>
              <a:rPr lang="ru-RU" sz="2400" dirty="0"/>
              <a:t> </a:t>
            </a:r>
            <a:r>
              <a:rPr lang="ru-RU" sz="2400" dirty="0" err="1"/>
              <a:t>конкретних</a:t>
            </a:r>
            <a:r>
              <a:rPr lang="ru-RU" sz="2400" dirty="0"/>
              <a:t> </a:t>
            </a:r>
            <a:r>
              <a:rPr lang="ru-RU" sz="2400" dirty="0" err="1"/>
              <a:t>завдань</a:t>
            </a:r>
            <a:r>
              <a:rPr lang="ru-RU" sz="2400" dirty="0"/>
              <a:t> </a:t>
            </a:r>
            <a:r>
              <a:rPr lang="ru-RU" sz="2400" dirty="0" err="1"/>
              <a:t>відповідного</a:t>
            </a:r>
            <a:r>
              <a:rPr lang="ru-RU" sz="2400" dirty="0"/>
              <a:t> </a:t>
            </a:r>
            <a:r>
              <a:rPr lang="ru-RU" sz="2400" dirty="0" err="1"/>
              <a:t>періоду</a:t>
            </a:r>
            <a:r>
              <a:rPr lang="ru-RU" sz="2400" dirty="0"/>
              <a:t>, </a:t>
            </a:r>
            <a:r>
              <a:rPr lang="ru-RU" sz="2400" dirty="0" err="1"/>
              <a:t>що</a:t>
            </a:r>
            <a:r>
              <a:rPr lang="ru-RU" sz="2400" dirty="0"/>
              <a:t> </a:t>
            </a:r>
            <a:r>
              <a:rPr lang="ru-RU" sz="2400" dirty="0" err="1"/>
              <a:t>випливають</a:t>
            </a:r>
            <a:r>
              <a:rPr lang="ru-RU" sz="2400" dirty="0"/>
              <a:t> </a:t>
            </a:r>
            <a:r>
              <a:rPr lang="ru-RU" sz="2400" dirty="0" err="1"/>
              <a:t>із</a:t>
            </a:r>
            <a:r>
              <a:rPr lang="ru-RU" sz="2400" dirty="0"/>
              <a:t> </a:t>
            </a:r>
            <a:r>
              <a:rPr lang="ru-RU" sz="2400" dirty="0" err="1"/>
              <a:t>розробленої</a:t>
            </a:r>
            <a:r>
              <a:rPr lang="ru-RU" sz="2400" dirty="0"/>
              <a:t> </a:t>
            </a:r>
            <a:r>
              <a:rPr lang="ru-RU" sz="2400" dirty="0" err="1"/>
              <a:t>фінансової</a:t>
            </a:r>
            <a:r>
              <a:rPr lang="ru-RU" sz="2400" dirty="0"/>
              <a:t> </a:t>
            </a:r>
            <a:r>
              <a:rPr lang="ru-RU" sz="2400" dirty="0" err="1"/>
              <a:t>стратегії</a:t>
            </a:r>
            <a:r>
              <a:rPr lang="ru-RU" sz="2400" dirty="0"/>
              <a:t>. </a:t>
            </a:r>
          </a:p>
        </p:txBody>
      </p:sp>
    </p:spTree>
    <p:extLst>
      <p:ext uri="{BB962C8B-B14F-4D97-AF65-F5344CB8AC3E}">
        <p14:creationId xmlns:p14="http://schemas.microsoft.com/office/powerpoint/2010/main" val="388739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9"/>
            <a:ext cx="8784976" cy="4524315"/>
          </a:xfrm>
          <a:prstGeom prst="rect">
            <a:avLst/>
          </a:prstGeom>
        </p:spPr>
        <p:txBody>
          <a:bodyPr wrap="square">
            <a:spAutoFit/>
          </a:bodyPr>
          <a:lstStyle/>
          <a:p>
            <a:pPr indent="191135" algn="just">
              <a:lnSpc>
                <a:spcPct val="150000"/>
              </a:lnSpc>
              <a:spcAft>
                <a:spcPts val="0"/>
              </a:spcAft>
            </a:pPr>
            <a:r>
              <a:rPr lang="uk-UA" sz="2400" dirty="0">
                <a:latin typeface="Times New Roman"/>
                <a:ea typeface="Times New Roman"/>
              </a:rPr>
              <a:t>Фінансова політика реалізується за двома </a:t>
            </a:r>
            <a:r>
              <a:rPr lang="uk-UA" sz="2400" b="1" dirty="0">
                <a:latin typeface="Times New Roman"/>
                <a:ea typeface="Times New Roman"/>
              </a:rPr>
              <a:t>напрямами</a:t>
            </a:r>
            <a:r>
              <a:rPr lang="uk-UA" sz="2400" dirty="0">
                <a:latin typeface="Times New Roman"/>
                <a:ea typeface="Times New Roman"/>
              </a:rPr>
              <a:t>: регламентування фінансових відносин у суспільстві та здійснення поточної фінансової діяльності. </a:t>
            </a:r>
            <a:endParaRPr lang="uk-UA" sz="2400" dirty="0" smtClean="0">
              <a:latin typeface="Times New Roman"/>
              <a:ea typeface="Times New Roman"/>
            </a:endParaRPr>
          </a:p>
          <a:p>
            <a:pPr indent="191135" algn="just">
              <a:lnSpc>
                <a:spcPct val="150000"/>
              </a:lnSpc>
              <a:spcAft>
                <a:spcPts val="0"/>
              </a:spcAft>
            </a:pPr>
            <a:r>
              <a:rPr lang="uk-UA" sz="2400" b="1" i="1" dirty="0" smtClean="0">
                <a:latin typeface="Times New Roman"/>
                <a:ea typeface="Times New Roman"/>
              </a:rPr>
              <a:t>Регламентування </a:t>
            </a:r>
            <a:r>
              <a:rPr lang="uk-UA" sz="2400" b="1" i="1" dirty="0">
                <a:latin typeface="Times New Roman"/>
                <a:ea typeface="Times New Roman"/>
              </a:rPr>
              <a:t>фінансових відносин</a:t>
            </a:r>
            <a:r>
              <a:rPr lang="uk-UA" sz="2400" dirty="0">
                <a:latin typeface="Times New Roman"/>
                <a:ea typeface="Times New Roman"/>
              </a:rPr>
              <a:t> характеризує стратегію фінансової політики, а поточна фінансова діяльність — її тактику. Базовим елементом є регламентування фінансових відносин, яке може здійснюватись державою у законодавчій та адміністративній формах.</a:t>
            </a:r>
            <a:endParaRPr lang="ru-RU" sz="2400" dirty="0">
              <a:effectLst/>
              <a:latin typeface="Times New Roman"/>
              <a:ea typeface="Times New Roman"/>
            </a:endParaRPr>
          </a:p>
        </p:txBody>
      </p:sp>
    </p:spTree>
    <p:extLst>
      <p:ext uri="{BB962C8B-B14F-4D97-AF65-F5344CB8AC3E}">
        <p14:creationId xmlns:p14="http://schemas.microsoft.com/office/powerpoint/2010/main" val="33888623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4457952"/>
          </a:xfrm>
          <a:prstGeom prst="rect">
            <a:avLst/>
          </a:prstGeom>
        </p:spPr>
        <p:txBody>
          <a:bodyPr wrap="square">
            <a:spAutoFit/>
          </a:bodyPr>
          <a:lstStyle/>
          <a:p>
            <a:pPr indent="191135" algn="just">
              <a:lnSpc>
                <a:spcPct val="150000"/>
              </a:lnSpc>
              <a:spcAft>
                <a:spcPts val="0"/>
              </a:spcAft>
            </a:pPr>
            <a:r>
              <a:rPr lang="uk-UA" sz="2400" dirty="0">
                <a:latin typeface="Times New Roman"/>
                <a:ea typeface="Times New Roman"/>
              </a:rPr>
              <a:t>Залежно від </a:t>
            </a:r>
            <a:r>
              <a:rPr lang="uk-UA" sz="2400" i="1" dirty="0">
                <a:latin typeface="Times New Roman"/>
                <a:ea typeface="Times New Roman"/>
              </a:rPr>
              <a:t>ступеня законодавчого чи адміністративного регламентування</a:t>
            </a:r>
            <a:r>
              <a:rPr lang="uk-UA" sz="2400" dirty="0">
                <a:latin typeface="Times New Roman"/>
                <a:ea typeface="Times New Roman"/>
              </a:rPr>
              <a:t> фінансових відносин, який характеризується тією часткою доходу, що розподіляється і споживається відповідно до чинних законів чи адміністративних рішень, розрізняють три </a:t>
            </a:r>
            <a:r>
              <a:rPr lang="uk-UA" sz="2400" b="1" dirty="0">
                <a:latin typeface="Times New Roman"/>
                <a:ea typeface="Times New Roman"/>
              </a:rPr>
              <a:t>типи фінансової політики</a:t>
            </a:r>
            <a:r>
              <a:rPr lang="uk-UA" sz="2400" dirty="0">
                <a:latin typeface="Times New Roman"/>
                <a:ea typeface="Times New Roman"/>
              </a:rPr>
              <a:t>:</a:t>
            </a:r>
            <a:endParaRPr lang="ru-RU" sz="2400" dirty="0">
              <a:latin typeface="Times New Roman"/>
              <a:ea typeface="Times New Roman"/>
            </a:endParaRPr>
          </a:p>
          <a:p>
            <a:pPr indent="191135" algn="just">
              <a:lnSpc>
                <a:spcPct val="150000"/>
              </a:lnSpc>
              <a:spcAft>
                <a:spcPts val="0"/>
              </a:spcAft>
            </a:pPr>
            <a:r>
              <a:rPr lang="uk-UA" sz="2400" dirty="0">
                <a:latin typeface="Times New Roman"/>
                <a:ea typeface="Times New Roman"/>
              </a:rPr>
              <a:t>— жорстка регламентація;</a:t>
            </a:r>
            <a:endParaRPr lang="ru-RU" sz="2400" dirty="0">
              <a:latin typeface="Times New Roman"/>
              <a:ea typeface="Times New Roman"/>
            </a:endParaRPr>
          </a:p>
          <a:p>
            <a:pPr indent="191135" algn="just">
              <a:lnSpc>
                <a:spcPct val="150000"/>
              </a:lnSpc>
              <a:spcAft>
                <a:spcPts val="0"/>
              </a:spcAft>
            </a:pPr>
            <a:r>
              <a:rPr lang="uk-UA" sz="2400" dirty="0">
                <a:latin typeface="Times New Roman"/>
                <a:ea typeface="Times New Roman"/>
              </a:rPr>
              <a:t>— помірна регламентація;</a:t>
            </a:r>
            <a:endParaRPr lang="ru-RU" sz="2400" dirty="0">
              <a:latin typeface="Times New Roman"/>
              <a:ea typeface="Times New Roman"/>
            </a:endParaRPr>
          </a:p>
          <a:p>
            <a:pPr indent="191135" algn="just">
              <a:lnSpc>
                <a:spcPct val="150000"/>
              </a:lnSpc>
              <a:spcAft>
                <a:spcPts val="0"/>
              </a:spcAft>
            </a:pPr>
            <a:r>
              <a:rPr lang="uk-UA" sz="2400" dirty="0">
                <a:latin typeface="Times New Roman"/>
                <a:ea typeface="Times New Roman"/>
              </a:rPr>
              <a:t>— політика мінімальних обмежень.</a:t>
            </a:r>
            <a:endParaRPr lang="ru-RU" sz="2400" dirty="0">
              <a:effectLst/>
              <a:latin typeface="Times New Roman"/>
              <a:ea typeface="Times New Roman"/>
            </a:endParaRPr>
          </a:p>
        </p:txBody>
      </p:sp>
    </p:spTree>
    <p:extLst>
      <p:ext uri="{BB962C8B-B14F-4D97-AF65-F5344CB8AC3E}">
        <p14:creationId xmlns:p14="http://schemas.microsoft.com/office/powerpoint/2010/main" val="1324898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39"/>
            <a:ext cx="8712968" cy="6125523"/>
          </a:xfrm>
          <a:prstGeom prst="rect">
            <a:avLst/>
          </a:prstGeom>
        </p:spPr>
        <p:txBody>
          <a:bodyPr wrap="square">
            <a:spAutoFit/>
          </a:bodyPr>
          <a:lstStyle/>
          <a:p>
            <a:pPr indent="191135" algn="just">
              <a:lnSpc>
                <a:spcPct val="150000"/>
              </a:lnSpc>
              <a:spcAft>
                <a:spcPts val="0"/>
              </a:spcAft>
            </a:pPr>
            <a:r>
              <a:rPr lang="uk-UA" sz="2200" b="1" i="1" dirty="0">
                <a:latin typeface="Times New Roman"/>
                <a:ea typeface="Times New Roman"/>
              </a:rPr>
              <a:t>Жорстка регламентація</a:t>
            </a:r>
            <a:r>
              <a:rPr lang="uk-UA" sz="2200" dirty="0">
                <a:latin typeface="Times New Roman"/>
                <a:ea typeface="Times New Roman"/>
              </a:rPr>
              <a:t> полягає у тому, що переважна частина фінансових відносин регулюється державою. Права підприємств і громадян у здійсненні фінансових операцій визначаються не стільки їх інтересами, скільки правилами, установленими законами чи адміністративними рішеннями. Така політика проводиться в умовах або адміністративної економіки і відповідної їй фінансової моделі, або в умовах обмеженості фінансових ресурсів. Подібна фінансова політика малоефективна, оскільки підриває стимули до продуктивної діяльності, адже фінансовим продуктом діяльності — доходом — більше розпоряджається держава, ніж його власники — юридичні і фізичні особи. Така політика, як правило, передбачає досить високий рівень бюджетної централізації ВВП</a:t>
            </a:r>
            <a:r>
              <a:rPr lang="uk-UA" sz="2200" dirty="0" smtClean="0">
                <a:latin typeface="Times New Roman"/>
                <a:ea typeface="Times New Roman"/>
              </a:rPr>
              <a:t>.</a:t>
            </a:r>
            <a:endParaRPr lang="ru-RU" sz="2200" dirty="0">
              <a:latin typeface="Times New Roman"/>
              <a:ea typeface="Times New Roman"/>
            </a:endParaRPr>
          </a:p>
        </p:txBody>
      </p:sp>
    </p:spTree>
    <p:extLst>
      <p:ext uri="{BB962C8B-B14F-4D97-AF65-F5344CB8AC3E}">
        <p14:creationId xmlns:p14="http://schemas.microsoft.com/office/powerpoint/2010/main" val="4221164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7"/>
            <a:ext cx="8640960" cy="6500306"/>
          </a:xfrm>
          <a:prstGeom prst="rect">
            <a:avLst/>
          </a:prstGeom>
        </p:spPr>
        <p:txBody>
          <a:bodyPr wrap="square">
            <a:spAutoFit/>
          </a:bodyPr>
          <a:lstStyle/>
          <a:p>
            <a:pPr lvl="0" indent="191135" algn="just">
              <a:lnSpc>
                <a:spcPct val="150000"/>
              </a:lnSpc>
            </a:pPr>
            <a:r>
              <a:rPr lang="uk-UA" sz="2000" b="1" i="1" dirty="0">
                <a:solidFill>
                  <a:prstClr val="black"/>
                </a:solidFill>
                <a:latin typeface="Times New Roman"/>
                <a:ea typeface="Times New Roman"/>
              </a:rPr>
              <a:t>Помірна регламентація</a:t>
            </a:r>
            <a:r>
              <a:rPr lang="uk-UA" sz="2000" dirty="0">
                <a:solidFill>
                  <a:prstClr val="black"/>
                </a:solidFill>
                <a:latin typeface="Times New Roman"/>
                <a:ea typeface="Times New Roman"/>
              </a:rPr>
              <a:t> здійснюється у законодавчій формі та охоплює обмежену частину фінансових відносин — взаємовідносини з державою, окремі елементи взаємовідносин на кредитному, фондовому, валютному та страховому ринках. Помірна регламентація має врівноважити інтереси держави і суспільства загалом та інтереси окремих юридичних і фізичних осіб. Вона забезпечує юридичним і фізичним особам достатні стимули для продуктивної діяльності і водночас дає змогу державі впливати на соціально-економічний розвиток суспільства.</a:t>
            </a:r>
            <a:endParaRPr lang="ru-RU" sz="2000" dirty="0">
              <a:solidFill>
                <a:prstClr val="black"/>
              </a:solidFill>
              <a:latin typeface="Times New Roman"/>
              <a:ea typeface="Times New Roman"/>
            </a:endParaRPr>
          </a:p>
          <a:p>
            <a:pPr lvl="0" indent="191135" algn="just">
              <a:lnSpc>
                <a:spcPct val="150000"/>
              </a:lnSpc>
            </a:pPr>
            <a:r>
              <a:rPr lang="uk-UA" sz="2000" b="1" i="1" dirty="0">
                <a:solidFill>
                  <a:prstClr val="black"/>
                </a:solidFill>
                <a:latin typeface="Times New Roman"/>
                <a:ea typeface="Times New Roman"/>
              </a:rPr>
              <a:t>Політика мінімальних обмежень</a:t>
            </a:r>
            <a:r>
              <a:rPr lang="uk-UA" sz="2000" dirty="0">
                <a:solidFill>
                  <a:prstClr val="black"/>
                </a:solidFill>
                <a:latin typeface="Times New Roman"/>
                <a:ea typeface="Times New Roman"/>
              </a:rPr>
              <a:t> спрямована на формування максимальної заінтересованості суб’єктів підприємницької діяльності та громадян в ефективному господарюванні. У даному разі в основному регламентуються тільки взаємовідносини з державою, які до того ж зводяться до мінімуму. Переважна частина фінансових відносин за таких умов регламентується на договірних засадах між окремими суб’єктами.</a:t>
            </a:r>
            <a:endParaRPr lang="ru-RU" sz="2000" dirty="0">
              <a:solidFill>
                <a:prstClr val="black"/>
              </a:solidFill>
              <a:latin typeface="Times New Roman"/>
              <a:ea typeface="Times New Roman"/>
            </a:endParaRPr>
          </a:p>
        </p:txBody>
      </p:sp>
    </p:spTree>
    <p:extLst>
      <p:ext uri="{BB962C8B-B14F-4D97-AF65-F5344CB8AC3E}">
        <p14:creationId xmlns:p14="http://schemas.microsoft.com/office/powerpoint/2010/main" val="297959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6038641"/>
          </a:xfrm>
          <a:prstGeom prst="rect">
            <a:avLst/>
          </a:prstGeom>
        </p:spPr>
        <p:txBody>
          <a:bodyPr wrap="square">
            <a:spAutoFit/>
          </a:bodyPr>
          <a:lstStyle/>
          <a:p>
            <a:pPr indent="191135" algn="just">
              <a:lnSpc>
                <a:spcPct val="150000"/>
              </a:lnSpc>
              <a:spcAft>
                <a:spcPts val="0"/>
              </a:spcAft>
            </a:pPr>
            <a:r>
              <a:rPr lang="uk-UA" sz="2000" dirty="0">
                <a:latin typeface="Times New Roman"/>
                <a:ea typeface="Times New Roman"/>
              </a:rPr>
              <a:t>Залежно від завдань, на розв’язання яких спрямована фінансова політика, вона поділяється на такі </a:t>
            </a:r>
            <a:r>
              <a:rPr lang="uk-UA" sz="2000" b="1" dirty="0">
                <a:latin typeface="Times New Roman"/>
                <a:ea typeface="Times New Roman"/>
              </a:rPr>
              <a:t>види</a:t>
            </a:r>
            <a:r>
              <a:rPr lang="uk-UA" sz="2000" dirty="0">
                <a:latin typeface="Times New Roman"/>
                <a:ea typeface="Times New Roman"/>
              </a:rPr>
              <a:t>:</a:t>
            </a:r>
            <a:endParaRPr lang="ru-RU" sz="2000" dirty="0">
              <a:latin typeface="Times New Roman"/>
              <a:ea typeface="Times New Roman"/>
            </a:endParaRPr>
          </a:p>
          <a:p>
            <a:pPr marL="342900" lvl="0" indent="-342900" algn="just">
              <a:lnSpc>
                <a:spcPct val="150000"/>
              </a:lnSpc>
              <a:spcAft>
                <a:spcPts val="0"/>
              </a:spcAft>
              <a:buClr>
                <a:srgbClr val="808080"/>
              </a:buClr>
              <a:buSzPts val="1150"/>
              <a:buFont typeface="Symbol"/>
              <a:buChar char=""/>
              <a:tabLst>
                <a:tab pos="275590" algn="l"/>
              </a:tabLst>
            </a:pPr>
            <a:r>
              <a:rPr lang="uk-UA" sz="2000" dirty="0">
                <a:latin typeface="Times New Roman"/>
                <a:ea typeface="Times New Roman"/>
              </a:rPr>
              <a:t>політика стабілізації;</a:t>
            </a:r>
            <a:endParaRPr lang="ru-RU" sz="2000" dirty="0">
              <a:latin typeface="Times New Roman"/>
              <a:ea typeface="Times New Roman"/>
            </a:endParaRPr>
          </a:p>
          <a:p>
            <a:pPr marL="342900" lvl="0" indent="-342900" algn="just">
              <a:lnSpc>
                <a:spcPct val="150000"/>
              </a:lnSpc>
              <a:spcAft>
                <a:spcPts val="0"/>
              </a:spcAft>
              <a:buClr>
                <a:srgbClr val="808080"/>
              </a:buClr>
              <a:buSzPts val="1150"/>
              <a:buFont typeface="Symbol"/>
              <a:buChar char=""/>
              <a:tabLst>
                <a:tab pos="275590" algn="l"/>
              </a:tabLst>
            </a:pPr>
            <a:r>
              <a:rPr lang="uk-UA" sz="2000" dirty="0">
                <a:latin typeface="Times New Roman"/>
                <a:ea typeface="Times New Roman"/>
              </a:rPr>
              <a:t>політика економічного зростання;</a:t>
            </a:r>
            <a:endParaRPr lang="ru-RU" sz="2000" dirty="0">
              <a:latin typeface="Times New Roman"/>
              <a:ea typeface="Times New Roman"/>
            </a:endParaRPr>
          </a:p>
          <a:p>
            <a:pPr marL="342900" lvl="0" indent="-342900" algn="just">
              <a:lnSpc>
                <a:spcPct val="150000"/>
              </a:lnSpc>
              <a:spcAft>
                <a:spcPts val="0"/>
              </a:spcAft>
              <a:buClr>
                <a:srgbClr val="808080"/>
              </a:buClr>
              <a:buSzPts val="1150"/>
              <a:buFont typeface="Symbol"/>
              <a:buChar char=""/>
              <a:tabLst>
                <a:tab pos="275590" algn="l"/>
              </a:tabLst>
            </a:pPr>
            <a:r>
              <a:rPr lang="uk-UA" sz="2000" dirty="0">
                <a:latin typeface="Times New Roman"/>
                <a:ea typeface="Times New Roman"/>
              </a:rPr>
              <a:t>політика стримування ділової активності.</a:t>
            </a:r>
            <a:endParaRPr lang="ru-RU" sz="2000" dirty="0">
              <a:latin typeface="Times New Roman"/>
              <a:ea typeface="Times New Roman"/>
            </a:endParaRPr>
          </a:p>
          <a:p>
            <a:pPr indent="191135" algn="just">
              <a:lnSpc>
                <a:spcPct val="150000"/>
              </a:lnSpc>
              <a:spcAft>
                <a:spcPts val="0"/>
              </a:spcAft>
            </a:pPr>
            <a:r>
              <a:rPr lang="uk-UA" sz="2000" b="1" i="1" dirty="0">
                <a:latin typeface="Times New Roman"/>
                <a:ea typeface="Times New Roman"/>
              </a:rPr>
              <a:t>Політика стабілізації</a:t>
            </a:r>
            <a:r>
              <a:rPr lang="uk-UA" sz="2000" dirty="0">
                <a:latin typeface="Times New Roman"/>
                <a:ea typeface="Times New Roman"/>
              </a:rPr>
              <a:t> спрямована на підтримання макроекономічної рівноваги на основі сталих обсягів виробництва при стабільності цін. Її реалізація ґрунтується на забезпеченні стабільних обсягів фінансових ресурсів при сталих пропорціях розподілу і перерозподілу отриманих доходів. Розрізняють два різновиди цієї політики, які досить суттєво відрізняються один від одного. Перший — це політика стабілізації після економічного спаду, яка має стимулюючий характер. Другий — політика стабілізації в період економічного піднесення, яка має обмежувальне спрямування.</a:t>
            </a:r>
            <a:endParaRPr lang="ru-RU" sz="2000" dirty="0">
              <a:effectLst/>
              <a:latin typeface="Times New Roman"/>
              <a:ea typeface="Times New Roman"/>
            </a:endParaRPr>
          </a:p>
        </p:txBody>
      </p:sp>
    </p:spTree>
    <p:extLst>
      <p:ext uri="{BB962C8B-B14F-4D97-AF65-F5344CB8AC3E}">
        <p14:creationId xmlns:p14="http://schemas.microsoft.com/office/powerpoint/2010/main" val="1352245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9"/>
            <a:ext cx="8712968" cy="738664"/>
          </a:xfrm>
          <a:prstGeom prst="rect">
            <a:avLst/>
          </a:prstGeom>
        </p:spPr>
        <p:txBody>
          <a:bodyPr wrap="square">
            <a:spAutoFit/>
          </a:bodyPr>
          <a:lstStyle/>
          <a:p>
            <a:pPr marL="342900" marR="76200" lvl="0" indent="-342900" algn="just">
              <a:lnSpc>
                <a:spcPct val="150000"/>
              </a:lnSpc>
              <a:spcAft>
                <a:spcPts val="0"/>
              </a:spcAft>
              <a:buFont typeface="+mj-lt"/>
              <a:buAutoNum type="arabicPeriod"/>
              <a:tabLst>
                <a:tab pos="571500" algn="l"/>
              </a:tabLst>
            </a:pPr>
            <a:r>
              <a:rPr lang="ru-RU" sz="2800" b="1" dirty="0" err="1">
                <a:latin typeface="Times New Roman"/>
                <a:ea typeface="Times New Roman"/>
              </a:rPr>
              <a:t>Сутність</a:t>
            </a:r>
            <a:r>
              <a:rPr lang="uk-UA" sz="2800" b="1" dirty="0">
                <a:latin typeface="Times New Roman"/>
                <a:ea typeface="Times New Roman"/>
              </a:rPr>
              <a:t> фінансової політики</a:t>
            </a:r>
            <a:r>
              <a:rPr lang="ru-RU" sz="2800" b="1" dirty="0">
                <a:latin typeface="Times New Roman"/>
                <a:ea typeface="Times New Roman"/>
              </a:rPr>
              <a:t>.</a:t>
            </a:r>
            <a:endParaRPr lang="ru-RU" sz="2800" dirty="0">
              <a:effectLst/>
              <a:latin typeface="Times New Roman"/>
              <a:ea typeface="Times New Roman"/>
            </a:endParaRPr>
          </a:p>
        </p:txBody>
      </p:sp>
      <p:sp>
        <p:nvSpPr>
          <p:cNvPr id="5" name="Прямоугольник 4"/>
          <p:cNvSpPr/>
          <p:nvPr/>
        </p:nvSpPr>
        <p:spPr>
          <a:xfrm>
            <a:off x="251520" y="908720"/>
            <a:ext cx="8640960" cy="5109860"/>
          </a:xfrm>
          <a:prstGeom prst="rect">
            <a:avLst/>
          </a:prstGeom>
        </p:spPr>
        <p:txBody>
          <a:bodyPr wrap="square">
            <a:spAutoFit/>
          </a:bodyPr>
          <a:lstStyle/>
          <a:p>
            <a:pPr indent="228600" algn="just">
              <a:lnSpc>
                <a:spcPct val="150000"/>
              </a:lnSpc>
              <a:spcAft>
                <a:spcPts val="0"/>
              </a:spcAft>
            </a:pPr>
            <a:r>
              <a:rPr lang="uk-UA" sz="2200" b="1" dirty="0">
                <a:latin typeface="Times New Roman"/>
                <a:ea typeface="Times New Roman"/>
              </a:rPr>
              <a:t>Фінансова політика держави – </a:t>
            </a:r>
            <a:r>
              <a:rPr lang="uk-UA" sz="2200" dirty="0">
                <a:latin typeface="Times New Roman"/>
                <a:ea typeface="Times New Roman"/>
              </a:rPr>
              <a:t>це досить складна сфера діяльності законодавчої і виконавчої влади, яка включає заходи, методи і форми організації та використання фінансів для забезпечення її економічного і соціального розвитку.</a:t>
            </a:r>
            <a:endParaRPr lang="ru-RU" sz="2200" dirty="0">
              <a:latin typeface="Times New Roman"/>
              <a:ea typeface="Times New Roman"/>
            </a:endParaRPr>
          </a:p>
          <a:p>
            <a:pPr indent="228600" algn="just">
              <a:lnSpc>
                <a:spcPct val="150000"/>
              </a:lnSpc>
              <a:spcAft>
                <a:spcPts val="0"/>
              </a:spcAft>
            </a:pPr>
            <a:r>
              <a:rPr lang="uk-UA" sz="2200" b="1" dirty="0">
                <a:latin typeface="Times New Roman"/>
                <a:ea typeface="Times New Roman"/>
              </a:rPr>
              <a:t> (за Опаріним В.М.)</a:t>
            </a:r>
            <a:r>
              <a:rPr lang="uk-UA" sz="2200" b="1" i="1" spc="-20" dirty="0">
                <a:latin typeface="Arial"/>
                <a:ea typeface="Times New Roman"/>
                <a:cs typeface="Times New Roman"/>
              </a:rPr>
              <a:t> </a:t>
            </a:r>
            <a:endParaRPr lang="ru-RU" sz="2200" dirty="0">
              <a:latin typeface="Times New Roman"/>
              <a:ea typeface="Times New Roman"/>
            </a:endParaRPr>
          </a:p>
          <a:p>
            <a:pPr indent="228600" algn="just">
              <a:lnSpc>
                <a:spcPct val="150000"/>
              </a:lnSpc>
              <a:spcAft>
                <a:spcPts val="0"/>
              </a:spcAft>
            </a:pPr>
            <a:r>
              <a:rPr lang="uk-UA" sz="2200" b="1" spc="-20" dirty="0">
                <a:latin typeface="Times New Roman"/>
                <a:ea typeface="Times New Roman"/>
              </a:rPr>
              <a:t>Фінансова політика —</a:t>
            </a:r>
            <a:r>
              <a:rPr lang="uk-UA" sz="2200" b="1" i="1" spc="-20" dirty="0">
                <a:latin typeface="Arial"/>
                <a:ea typeface="Times New Roman"/>
                <a:cs typeface="Times New Roman"/>
              </a:rPr>
              <a:t> </a:t>
            </a:r>
            <a:r>
              <a:rPr lang="uk-UA" sz="2200" spc="-20" dirty="0">
                <a:latin typeface="Times New Roman"/>
                <a:ea typeface="Times New Roman"/>
              </a:rPr>
              <a:t>комплекс дій і заходів, що здійснюються державою в межах наданих їй функцій </a:t>
            </a:r>
            <a:r>
              <a:rPr lang="uk-UA" sz="2200" spc="-30" dirty="0">
                <a:latin typeface="Times New Roman"/>
                <a:ea typeface="Times New Roman"/>
              </a:rPr>
              <a:t>та повноважень у сфері фінансової діяльності суб’єктів</a:t>
            </a:r>
            <a:r>
              <a:rPr lang="uk-UA" sz="2200" spc="-20" dirty="0">
                <a:latin typeface="Times New Roman"/>
                <a:ea typeface="Times New Roman"/>
              </a:rPr>
              <a:t> господарювання та фінансових інституцій, громадян і безпосередньо держави з метою вирішення певних завдань і досягнення поставлених цілей.</a:t>
            </a:r>
            <a:endParaRPr lang="ru-RU" sz="2200" dirty="0">
              <a:effectLst/>
              <a:latin typeface="Times New Roman"/>
              <a:ea typeface="Times New Roman"/>
            </a:endParaRPr>
          </a:p>
        </p:txBody>
      </p:sp>
    </p:spTree>
    <p:extLst>
      <p:ext uri="{BB962C8B-B14F-4D97-AF65-F5344CB8AC3E}">
        <p14:creationId xmlns:p14="http://schemas.microsoft.com/office/powerpoint/2010/main" val="36651289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6961970"/>
          </a:xfrm>
          <a:prstGeom prst="rect">
            <a:avLst/>
          </a:prstGeom>
        </p:spPr>
        <p:txBody>
          <a:bodyPr wrap="square">
            <a:spAutoFit/>
          </a:bodyPr>
          <a:lstStyle/>
          <a:p>
            <a:pPr indent="191135" algn="just">
              <a:lnSpc>
                <a:spcPct val="150000"/>
              </a:lnSpc>
              <a:spcAft>
                <a:spcPts val="0"/>
              </a:spcAft>
            </a:pPr>
            <a:r>
              <a:rPr lang="uk-UA" sz="2000" b="1" i="1" dirty="0">
                <a:latin typeface="Times New Roman"/>
                <a:ea typeface="Times New Roman"/>
              </a:rPr>
              <a:t>Політика економічного зростання</a:t>
            </a:r>
            <a:r>
              <a:rPr lang="uk-UA" sz="2000" dirty="0">
                <a:latin typeface="Times New Roman"/>
                <a:ea typeface="Times New Roman"/>
              </a:rPr>
              <a:t> спрямована на досягнення необхідного для країни рівня щорічного збільшення обсягів ВВП з урахуванням її потенціалу. Вона націлена на розширення обсягу фінансових ресурсів та забезпечення їх доступності як за цінами, так і за умовами залучення. Реалізація фінансової політики економічного зростання може здійснюватися трьома основними способами — через зростання державних видатків, зниження рівня оподаткування та проведення політики «дешевих грошей». Використання державних видатків як стимулу зростання ВВП відбиває прямий державний вплив на основі фінансування економічних потреб. Це фінансування відображає приплив додаткових зовнішніх ресурсів, необхідних підприємствам для розширення обсягів виробництва. Зниження рівня оподаткування веде до збільшення маси внутрішніх ресурсів підприємств. Політика «дешевих грошей» полягає у мінімізації процентних ставок за кредитами і розширює можливості підприємств у залученні кредитних ресурсів. </a:t>
            </a:r>
            <a:endParaRPr lang="ru-RU" sz="2000" dirty="0">
              <a:latin typeface="Times New Roman"/>
              <a:ea typeface="Times New Roman"/>
            </a:endParaRPr>
          </a:p>
        </p:txBody>
      </p:sp>
    </p:spTree>
    <p:extLst>
      <p:ext uri="{BB962C8B-B14F-4D97-AF65-F5344CB8AC3E}">
        <p14:creationId xmlns:p14="http://schemas.microsoft.com/office/powerpoint/2010/main" val="18276141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424936" cy="5011949"/>
          </a:xfrm>
          <a:prstGeom prst="rect">
            <a:avLst/>
          </a:prstGeom>
        </p:spPr>
        <p:txBody>
          <a:bodyPr wrap="square">
            <a:spAutoFit/>
          </a:bodyPr>
          <a:lstStyle/>
          <a:p>
            <a:pPr lvl="0" indent="191135" algn="just">
              <a:lnSpc>
                <a:spcPct val="150000"/>
              </a:lnSpc>
            </a:pPr>
            <a:r>
              <a:rPr lang="uk-UA" sz="2400" b="1" i="1" dirty="0">
                <a:solidFill>
                  <a:prstClr val="black"/>
                </a:solidFill>
                <a:latin typeface="Times New Roman"/>
                <a:ea typeface="Times New Roman"/>
              </a:rPr>
              <a:t>Політика стримування ділової активності</a:t>
            </a:r>
            <a:r>
              <a:rPr lang="uk-UA" sz="2400" dirty="0">
                <a:solidFill>
                  <a:prstClr val="black"/>
                </a:solidFill>
                <a:latin typeface="Times New Roman"/>
                <a:ea typeface="Times New Roman"/>
              </a:rPr>
              <a:t> використовується для регулювання економічного циклу з метою запобігання кризи надвиробництва чи недопущення виснаження економіки внаслідок надмірних темпів економічного зростання. Вона здійснюється такими самими способами, як і за політики економічного зростання, тільки у зворотному напрямі — скорочення державних видатків, підвищення рівня оподаткування, установлення високих процентних ставок за кредитами.</a:t>
            </a:r>
            <a:endParaRPr lang="ru-RU" sz="2400" dirty="0">
              <a:solidFill>
                <a:prstClr val="black"/>
              </a:solidFill>
              <a:latin typeface="Times New Roman"/>
              <a:ea typeface="Times New Roman"/>
            </a:endParaRPr>
          </a:p>
        </p:txBody>
      </p:sp>
    </p:spTree>
    <p:extLst>
      <p:ext uri="{BB962C8B-B14F-4D97-AF65-F5344CB8AC3E}">
        <p14:creationId xmlns:p14="http://schemas.microsoft.com/office/powerpoint/2010/main" val="9774796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6119945"/>
          </a:xfrm>
          <a:prstGeom prst="rect">
            <a:avLst/>
          </a:prstGeom>
        </p:spPr>
        <p:txBody>
          <a:bodyPr wrap="square">
            <a:spAutoFit/>
          </a:bodyPr>
          <a:lstStyle/>
          <a:p>
            <a:pPr indent="191135" algn="just">
              <a:lnSpc>
                <a:spcPct val="150000"/>
              </a:lnSpc>
              <a:spcAft>
                <a:spcPts val="0"/>
              </a:spcAft>
            </a:pPr>
            <a:r>
              <a:rPr lang="uk-UA" sz="2400" dirty="0">
                <a:latin typeface="Times New Roman"/>
                <a:ea typeface="Times New Roman"/>
              </a:rPr>
              <a:t>За </a:t>
            </a:r>
            <a:r>
              <a:rPr lang="uk-UA" sz="2400" b="1" dirty="0">
                <a:latin typeface="Times New Roman"/>
                <a:ea typeface="Times New Roman"/>
              </a:rPr>
              <a:t>характером реалізації</a:t>
            </a:r>
            <a:r>
              <a:rPr lang="uk-UA" sz="2400" dirty="0">
                <a:latin typeface="Times New Roman"/>
                <a:ea typeface="Times New Roman"/>
              </a:rPr>
              <a:t> фінансова політика поділяється на дискреційну та </a:t>
            </a:r>
            <a:r>
              <a:rPr lang="uk-UA" sz="2400" dirty="0" err="1">
                <a:latin typeface="Times New Roman"/>
                <a:ea typeface="Times New Roman"/>
              </a:rPr>
              <a:t>недискреційну</a:t>
            </a:r>
            <a:r>
              <a:rPr lang="uk-UA" sz="2400" dirty="0">
                <a:latin typeface="Times New Roman"/>
                <a:ea typeface="Times New Roman"/>
              </a:rPr>
              <a:t>. </a:t>
            </a:r>
            <a:endParaRPr lang="uk-UA" sz="2400" dirty="0" smtClean="0">
              <a:latin typeface="Times New Roman"/>
              <a:ea typeface="Times New Roman"/>
            </a:endParaRPr>
          </a:p>
          <a:p>
            <a:pPr indent="191135" algn="just">
              <a:lnSpc>
                <a:spcPct val="150000"/>
              </a:lnSpc>
              <a:spcAft>
                <a:spcPts val="0"/>
              </a:spcAft>
            </a:pPr>
            <a:r>
              <a:rPr lang="uk-UA" sz="2400" b="1" i="1" dirty="0" smtClean="0">
                <a:latin typeface="Times New Roman"/>
                <a:ea typeface="Times New Roman"/>
              </a:rPr>
              <a:t>	Дискреційна</a:t>
            </a:r>
            <a:r>
              <a:rPr lang="uk-UA" sz="2400" dirty="0" smtClean="0">
                <a:latin typeface="Times New Roman"/>
                <a:ea typeface="Times New Roman"/>
              </a:rPr>
              <a:t> </a:t>
            </a:r>
            <a:r>
              <a:rPr lang="uk-UA" sz="2400" dirty="0">
                <a:latin typeface="Times New Roman"/>
                <a:ea typeface="Times New Roman"/>
              </a:rPr>
              <a:t>політика передбачає здійснення державою певних заходів, спрямованих на реалізацію фінансової стратегії і тактики. Конкретні заходи, стимулюючі чи стримуючі, застосовуються відповідно до ситуації, що складається на даний час в економіці та фінансах. Без здійснення цих заходів ситуація поліпшитися не може. </a:t>
            </a:r>
            <a:endParaRPr lang="uk-UA" sz="2400" dirty="0" smtClean="0">
              <a:latin typeface="Times New Roman"/>
              <a:ea typeface="Times New Roman"/>
            </a:endParaRPr>
          </a:p>
          <a:p>
            <a:pPr indent="191135" algn="just">
              <a:lnSpc>
                <a:spcPct val="150000"/>
              </a:lnSpc>
              <a:spcAft>
                <a:spcPts val="0"/>
              </a:spcAft>
            </a:pPr>
            <a:r>
              <a:rPr lang="uk-UA" sz="2400" b="1" i="1" dirty="0" smtClean="0">
                <a:latin typeface="Times New Roman"/>
                <a:ea typeface="Times New Roman"/>
              </a:rPr>
              <a:t>	</a:t>
            </a:r>
            <a:r>
              <a:rPr lang="uk-UA" sz="2400" b="1" i="1" dirty="0" err="1" smtClean="0">
                <a:latin typeface="Times New Roman"/>
                <a:ea typeface="Times New Roman"/>
              </a:rPr>
              <a:t>Недискреційна</a:t>
            </a:r>
            <a:r>
              <a:rPr lang="uk-UA" sz="2400" dirty="0" smtClean="0">
                <a:latin typeface="Times New Roman"/>
                <a:ea typeface="Times New Roman"/>
              </a:rPr>
              <a:t> </a:t>
            </a:r>
            <a:r>
              <a:rPr lang="uk-UA" sz="2400" dirty="0">
                <a:latin typeface="Times New Roman"/>
                <a:ea typeface="Times New Roman"/>
              </a:rPr>
              <a:t>політика полягає у використанні певних фінансових інструментів —</a:t>
            </a:r>
            <a:r>
              <a:rPr lang="uk-UA" sz="2400" b="1" i="1" dirty="0">
                <a:latin typeface="Times New Roman"/>
                <a:ea typeface="Times New Roman"/>
              </a:rPr>
              <a:t> «умон­тованих стабілізаторів»</a:t>
            </a:r>
            <a:r>
              <a:rPr lang="uk-UA" sz="2400" dirty="0">
                <a:latin typeface="Times New Roman"/>
                <a:ea typeface="Times New Roman"/>
              </a:rPr>
              <a:t>, які автоматично регулюють ситуацію в економіці.</a:t>
            </a:r>
            <a:endParaRPr lang="ru-RU" sz="2400" dirty="0">
              <a:effectLst/>
              <a:latin typeface="Times New Roman"/>
              <a:ea typeface="Times New Roman"/>
            </a:endParaRPr>
          </a:p>
        </p:txBody>
      </p:sp>
    </p:spTree>
    <p:extLst>
      <p:ext uri="{BB962C8B-B14F-4D97-AF65-F5344CB8AC3E}">
        <p14:creationId xmlns:p14="http://schemas.microsoft.com/office/powerpoint/2010/main" val="2841631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87063"/>
            <a:ext cx="9358164" cy="616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63663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6453049"/>
          </a:xfrm>
          <a:prstGeom prst="rect">
            <a:avLst/>
          </a:prstGeom>
        </p:spPr>
        <p:txBody>
          <a:bodyPr wrap="square">
            <a:spAutoFit/>
          </a:bodyPr>
          <a:lstStyle/>
          <a:p>
            <a:pPr indent="191135" algn="just">
              <a:lnSpc>
                <a:spcPts val="1165"/>
              </a:lnSpc>
              <a:spcBef>
                <a:spcPts val="1600"/>
              </a:spcBef>
              <a:spcAft>
                <a:spcPts val="1200"/>
              </a:spcAft>
            </a:pPr>
            <a:endParaRPr lang="uk-UA" sz="2000" b="1" dirty="0" smtClean="0">
              <a:latin typeface="Times New Roman"/>
              <a:ea typeface="Times New Roman"/>
            </a:endParaRPr>
          </a:p>
          <a:p>
            <a:pPr indent="191135" algn="just">
              <a:lnSpc>
                <a:spcPts val="1165"/>
              </a:lnSpc>
              <a:spcBef>
                <a:spcPts val="1600"/>
              </a:spcBef>
              <a:spcAft>
                <a:spcPts val="1200"/>
              </a:spcAft>
            </a:pPr>
            <a:r>
              <a:rPr lang="uk-UA" sz="2000" b="1" dirty="0" smtClean="0">
                <a:latin typeface="Times New Roman"/>
                <a:ea typeface="Times New Roman"/>
              </a:rPr>
              <a:t>3</a:t>
            </a:r>
            <a:r>
              <a:rPr lang="uk-UA" sz="2000" b="1" dirty="0">
                <a:latin typeface="Times New Roman"/>
                <a:ea typeface="Times New Roman"/>
              </a:rPr>
              <a:t>. Організація здійснення фінансової політики</a:t>
            </a:r>
            <a:endParaRPr lang="ru-RU" sz="2000" dirty="0">
              <a:latin typeface="Times New Roman"/>
              <a:ea typeface="Times New Roman"/>
            </a:endParaRPr>
          </a:p>
          <a:p>
            <a:pPr indent="191135" algn="just">
              <a:lnSpc>
                <a:spcPct val="150000"/>
              </a:lnSpc>
              <a:spcAft>
                <a:spcPts val="0"/>
              </a:spcAft>
            </a:pPr>
            <a:r>
              <a:rPr lang="uk-UA" sz="2000" b="1" i="1" dirty="0">
                <a:latin typeface="Times New Roman"/>
                <a:ea typeface="Times New Roman"/>
              </a:rPr>
              <a:t> </a:t>
            </a:r>
            <a:endParaRPr lang="ru-RU" sz="2000" dirty="0">
              <a:latin typeface="Times New Roman"/>
              <a:ea typeface="Times New Roman"/>
            </a:endParaRPr>
          </a:p>
          <a:p>
            <a:pPr indent="191135" algn="just">
              <a:lnSpc>
                <a:spcPct val="150000"/>
              </a:lnSpc>
              <a:spcAft>
                <a:spcPts val="0"/>
              </a:spcAft>
            </a:pPr>
            <a:r>
              <a:rPr lang="uk-UA" sz="2000" b="1" i="1" dirty="0">
                <a:latin typeface="Times New Roman"/>
                <a:ea typeface="Times New Roman"/>
              </a:rPr>
              <a:t>Організація здійснення фінансової політики полягає у створенні відповідної системи фінансових органів та інституцій, наданні їм достатніх функцій і повноважень для реалізації тієї чи іншої політики, чіткому розмежуванні функцій з метою забезпечення повноти здійснення фінансової політики та досягнення </a:t>
            </a:r>
            <a:r>
              <a:rPr lang="uk-UA" sz="2000" b="1" i="1" dirty="0" err="1">
                <a:latin typeface="Times New Roman"/>
                <a:ea typeface="Times New Roman"/>
              </a:rPr>
              <a:t>скоординованості</a:t>
            </a:r>
            <a:r>
              <a:rPr lang="uk-UA" sz="2000" b="1" i="1" dirty="0">
                <a:latin typeface="Times New Roman"/>
                <a:ea typeface="Times New Roman"/>
              </a:rPr>
              <a:t> дій усіх суб’єктів.</a:t>
            </a:r>
            <a:r>
              <a:rPr lang="uk-UA" sz="2000" dirty="0">
                <a:latin typeface="Times New Roman"/>
                <a:ea typeface="Times New Roman"/>
              </a:rPr>
              <a:t> </a:t>
            </a:r>
            <a:endParaRPr lang="ru-RU" sz="2000" dirty="0">
              <a:latin typeface="Times New Roman"/>
              <a:ea typeface="Times New Roman"/>
            </a:endParaRPr>
          </a:p>
          <a:p>
            <a:pPr indent="191135" algn="just">
              <a:lnSpc>
                <a:spcPct val="150000"/>
              </a:lnSpc>
              <a:spcAft>
                <a:spcPts val="0"/>
              </a:spcAft>
            </a:pPr>
            <a:r>
              <a:rPr lang="uk-UA" sz="2000" dirty="0">
                <a:latin typeface="Times New Roman"/>
                <a:ea typeface="Times New Roman"/>
              </a:rPr>
              <a:t>Система </a:t>
            </a:r>
            <a:r>
              <a:rPr lang="uk-UA" sz="2000" spc="-10" dirty="0">
                <a:latin typeface="Times New Roman"/>
                <a:ea typeface="Times New Roman"/>
              </a:rPr>
              <a:t>управління фінансами охоплює досить розгалужену сукупність фінансових органів та інституцій, які наділені широкими повноваженнями і виконують різноманітні функції. Кожний із цих органів має свою сферу діяльності і несе відповідальність за реалізацію фінансової політики в певному напрямі</a:t>
            </a:r>
            <a:r>
              <a:rPr lang="uk-UA" sz="2000" b="1" spc="-10" dirty="0">
                <a:latin typeface="Times New Roman"/>
                <a:ea typeface="Times New Roman"/>
              </a:rPr>
              <a:t>. Координуючими центрами в цій системі є міністерство фінансів та центральний банк. </a:t>
            </a:r>
            <a:endParaRPr lang="ru-RU" sz="2000" dirty="0">
              <a:latin typeface="Times New Roman"/>
              <a:ea typeface="Times New Roman"/>
            </a:endParaRPr>
          </a:p>
        </p:txBody>
      </p:sp>
    </p:spTree>
    <p:extLst>
      <p:ext uri="{BB962C8B-B14F-4D97-AF65-F5344CB8AC3E}">
        <p14:creationId xmlns:p14="http://schemas.microsoft.com/office/powerpoint/2010/main" val="30253095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6740307"/>
          </a:xfrm>
          <a:prstGeom prst="rect">
            <a:avLst/>
          </a:prstGeom>
        </p:spPr>
        <p:txBody>
          <a:bodyPr wrap="square">
            <a:spAutoFit/>
          </a:bodyPr>
          <a:lstStyle/>
          <a:p>
            <a:pPr indent="191135" algn="just">
              <a:lnSpc>
                <a:spcPct val="150000"/>
              </a:lnSpc>
              <a:spcAft>
                <a:spcPts val="0"/>
              </a:spcAft>
            </a:pPr>
            <a:r>
              <a:rPr lang="uk-UA" sz="2400" b="1" dirty="0">
                <a:latin typeface="Times New Roman"/>
                <a:ea typeface="Times New Roman"/>
              </a:rPr>
              <a:t>Міністерство фінансів</a:t>
            </a:r>
            <a:r>
              <a:rPr lang="uk-UA" sz="2400" dirty="0">
                <a:latin typeface="Times New Roman"/>
                <a:ea typeface="Times New Roman"/>
              </a:rPr>
              <a:t> розробляє засади фінансової політики країни у цілому і реалізує та координує фіскальну політику. Воно складає проект Державного бюджету й забезпечує його виконання. Склад і структура видатків бюджету відображають зміст і напрями фінансової політики на поточний рік. Водночас бюджет як фінансовий план складається на основі бюджетної резолюції, що розробляється вищим органом законодавчої влади, який і затверджує бюджет. Тому фіскальна політика держави є відображенням спільних дій законодавчої та виконавчої гілок влади. Законодавча влада визначає засади цієї політики, а виконавча, насамперед в особі Міністерства фінансів, забезпечує її реалізацію.</a:t>
            </a:r>
            <a:endParaRPr lang="ru-RU" sz="2400" dirty="0">
              <a:effectLst/>
              <a:latin typeface="Times New Roman"/>
              <a:ea typeface="Times New Roman"/>
            </a:endParaRPr>
          </a:p>
        </p:txBody>
      </p:sp>
    </p:spTree>
    <p:extLst>
      <p:ext uri="{BB962C8B-B14F-4D97-AF65-F5344CB8AC3E}">
        <p14:creationId xmlns:p14="http://schemas.microsoft.com/office/powerpoint/2010/main" val="1249593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5576976"/>
          </a:xfrm>
          <a:prstGeom prst="rect">
            <a:avLst/>
          </a:prstGeom>
        </p:spPr>
        <p:txBody>
          <a:bodyPr wrap="square">
            <a:spAutoFit/>
          </a:bodyPr>
          <a:lstStyle/>
          <a:p>
            <a:pPr indent="191135" algn="just">
              <a:lnSpc>
                <a:spcPct val="150000"/>
              </a:lnSpc>
              <a:spcAft>
                <a:spcPts val="0"/>
              </a:spcAft>
            </a:pPr>
            <a:r>
              <a:rPr lang="uk-UA" sz="2000" b="1" spc="-10" dirty="0">
                <a:latin typeface="Times New Roman"/>
                <a:ea typeface="Times New Roman"/>
              </a:rPr>
              <a:t>Центральний банк</a:t>
            </a:r>
            <a:r>
              <a:rPr lang="uk-UA" sz="2000" spc="-10" dirty="0">
                <a:latin typeface="Times New Roman"/>
                <a:ea typeface="Times New Roman"/>
              </a:rPr>
              <a:t> розробляє засади монетарної політики та забезпечує її втілення. На відміну від міністерства фінансів, яке входить до складу уряду, центральний банк у більшості країн світу діє як самостійна та незалежна фінансова інституція. У нашій державі він не є складовою уряду і не підпорядкований законодавчій владі. Водночас Рада Національного банку України, що є вищим колегіальним органом його управління, формується наполовину за призначенням Верховної Ради і наполовину за призначенням Президента. Голова правління Національного банку затверджується Вер­ховною Радою. Такий статус центрального банку робить його відносно незалежним у здійсненні монетарної політики. Так, Рада Національного банку України самостійно розробляє основні засади грошово-кредитної політики та забезпечує її реалізацію.</a:t>
            </a:r>
            <a:endParaRPr lang="ru-RU" sz="2000" dirty="0">
              <a:effectLst/>
              <a:latin typeface="Times New Roman"/>
              <a:ea typeface="Times New Roman"/>
            </a:endParaRPr>
          </a:p>
        </p:txBody>
      </p:sp>
    </p:spTree>
    <p:extLst>
      <p:ext uri="{BB962C8B-B14F-4D97-AF65-F5344CB8AC3E}">
        <p14:creationId xmlns:p14="http://schemas.microsoft.com/office/powerpoint/2010/main" val="8377342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107873"/>
          </a:xfrm>
          <a:prstGeom prst="rect">
            <a:avLst/>
          </a:prstGeom>
        </p:spPr>
        <p:txBody>
          <a:bodyPr wrap="square">
            <a:spAutoFit/>
          </a:bodyPr>
          <a:lstStyle/>
          <a:p>
            <a:pPr marL="342900" marR="76200" lvl="0" indent="-342900" algn="just">
              <a:lnSpc>
                <a:spcPct val="108000"/>
              </a:lnSpc>
              <a:spcAft>
                <a:spcPts val="0"/>
              </a:spcAft>
              <a:buFont typeface="+mj-lt"/>
              <a:buAutoNum type="arabicPeriod" startAt="4"/>
              <a:tabLst>
                <a:tab pos="571500" algn="l"/>
              </a:tabLst>
            </a:pPr>
            <a:r>
              <a:rPr lang="uk-UA" sz="2400" b="1" dirty="0">
                <a:latin typeface="Times New Roman"/>
                <a:ea typeface="Times New Roman"/>
              </a:rPr>
              <a:t>Фінансова безпека держави.</a:t>
            </a:r>
            <a:endParaRPr lang="ru-RU" sz="2400" dirty="0">
              <a:latin typeface="Times New Roman"/>
              <a:ea typeface="Times New Roman"/>
            </a:endParaRPr>
          </a:p>
          <a:p>
            <a:pPr marR="75565" algn="just">
              <a:lnSpc>
                <a:spcPct val="150000"/>
              </a:lnSpc>
              <a:spcAft>
                <a:spcPts val="0"/>
              </a:spcAft>
            </a:pPr>
            <a:r>
              <a:rPr lang="uk-UA" sz="2400" b="1" dirty="0">
                <a:latin typeface="Times New Roman"/>
                <a:ea typeface="Times New Roman"/>
              </a:rPr>
              <a:t> </a:t>
            </a:r>
            <a:endParaRPr lang="ru-RU" sz="2400" dirty="0">
              <a:latin typeface="Times New Roman"/>
              <a:ea typeface="Times New Roman"/>
            </a:endParaRPr>
          </a:p>
          <a:p>
            <a:pPr algn="just"/>
            <a:r>
              <a:rPr lang="uk-UA" sz="2400" b="1" dirty="0">
                <a:latin typeface="Times New Roman"/>
                <a:ea typeface="Times New Roman"/>
              </a:rPr>
              <a:t>Фінансова безпека держави – </a:t>
            </a:r>
            <a:r>
              <a:rPr lang="uk-UA" sz="2400" dirty="0">
                <a:latin typeface="Times New Roman"/>
                <a:ea typeface="Times New Roman"/>
              </a:rPr>
              <a:t>поняття досить багатопланове в економічному контексті та надзвичайно актуальне в політичному, бо є результатом практичних заходів з боку законодавчої та виконавчої влад держави в сфері фінансів. </a:t>
            </a:r>
            <a:endParaRPr lang="uk-UA" sz="2400" dirty="0" smtClean="0">
              <a:latin typeface="Times New Roman"/>
              <a:ea typeface="Times New Roman"/>
            </a:endParaRPr>
          </a:p>
          <a:p>
            <a:pPr algn="just"/>
            <a:endParaRPr lang="uk-UA" sz="2400" dirty="0" smtClean="0"/>
          </a:p>
          <a:p>
            <a:pPr algn="just"/>
            <a:r>
              <a:rPr lang="uk-UA" sz="2400" dirty="0"/>
              <a:t>	</a:t>
            </a:r>
            <a:r>
              <a:rPr lang="uk-UA" sz="2400" dirty="0" smtClean="0"/>
              <a:t>Отже</a:t>
            </a:r>
            <a:r>
              <a:rPr lang="uk-UA" sz="2400" dirty="0"/>
              <a:t>, система фінансової безпеки відіграє роль </a:t>
            </a:r>
            <a:r>
              <a:rPr lang="uk-UA" sz="2400" dirty="0" err="1"/>
              <a:t>надсистеми</a:t>
            </a:r>
            <a:r>
              <a:rPr lang="uk-UA" sz="2400" dirty="0"/>
              <a:t>, одночасно вона є і підсистемою економічної безпеки держави (яка, у свою чергу є складовою національної безпеки держави та міжнародної економічної безпеки). Схематично цей взаємозв’язок зображено на рис. 1.1.</a:t>
            </a:r>
            <a:endParaRPr lang="ru-RU" sz="2400" dirty="0"/>
          </a:p>
          <a:p>
            <a:pPr algn="just"/>
            <a:endParaRPr lang="ru-RU" sz="2400" dirty="0"/>
          </a:p>
        </p:txBody>
      </p:sp>
    </p:spTree>
    <p:extLst>
      <p:ext uri="{BB962C8B-B14F-4D97-AF65-F5344CB8AC3E}">
        <p14:creationId xmlns:p14="http://schemas.microsoft.com/office/powerpoint/2010/main" val="16010929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213958992"/>
              </p:ext>
            </p:extLst>
          </p:nvPr>
        </p:nvGraphicFramePr>
        <p:xfrm>
          <a:off x="827584" y="332656"/>
          <a:ext cx="6912768"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2346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712968" cy="2677656"/>
          </a:xfrm>
          <a:prstGeom prst="rect">
            <a:avLst/>
          </a:prstGeom>
        </p:spPr>
        <p:txBody>
          <a:bodyPr wrap="square">
            <a:spAutoFit/>
          </a:bodyPr>
          <a:lstStyle/>
          <a:p>
            <a:pPr indent="450215" algn="just">
              <a:lnSpc>
                <a:spcPct val="150000"/>
              </a:lnSpc>
              <a:spcAft>
                <a:spcPts val="0"/>
              </a:spcAft>
            </a:pPr>
            <a:r>
              <a:rPr lang="uk-UA" sz="2800" dirty="0">
                <a:solidFill>
                  <a:srgbClr val="000000"/>
                </a:solidFill>
                <a:latin typeface="Times New Roman"/>
                <a:ea typeface="Times New Roman"/>
              </a:rPr>
              <a:t>Таким чином фінансова безпека є вирішальною і провідною у системі економічної безпеки. Фінансова безпека країни – це система, яка складається з наступних підсистем (рис. 1.2).</a:t>
            </a:r>
            <a:endParaRPr lang="ru-RU" sz="2800" dirty="0">
              <a:effectLst/>
              <a:latin typeface="Times New Roman"/>
              <a:ea typeface="Times New Roman"/>
            </a:endParaRPr>
          </a:p>
        </p:txBody>
      </p:sp>
    </p:spTree>
    <p:extLst>
      <p:ext uri="{BB962C8B-B14F-4D97-AF65-F5344CB8AC3E}">
        <p14:creationId xmlns:p14="http://schemas.microsoft.com/office/powerpoint/2010/main" val="1290592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262979"/>
          </a:xfrm>
          <a:prstGeom prst="rect">
            <a:avLst/>
          </a:prstGeom>
        </p:spPr>
        <p:txBody>
          <a:bodyPr wrap="square">
            <a:spAutoFit/>
          </a:bodyPr>
          <a:lstStyle/>
          <a:p>
            <a:pPr algn="just"/>
            <a:endParaRPr lang="en-US" sz="2400" b="1" dirty="0" smtClean="0">
              <a:latin typeface="Times New Roman"/>
              <a:ea typeface="Times New Roman"/>
            </a:endParaRPr>
          </a:p>
          <a:p>
            <a:pPr algn="just"/>
            <a:r>
              <a:rPr lang="en-US" sz="2400" b="1" dirty="0">
                <a:latin typeface="Times New Roman"/>
                <a:ea typeface="Times New Roman"/>
              </a:rPr>
              <a:t>	</a:t>
            </a:r>
            <a:r>
              <a:rPr lang="ru-RU" sz="2400" b="1" dirty="0" err="1" smtClean="0">
                <a:latin typeface="Times New Roman"/>
                <a:ea typeface="Times New Roman"/>
              </a:rPr>
              <a:t>Фінансова</a:t>
            </a:r>
            <a:r>
              <a:rPr lang="ru-RU" sz="2400" b="1" dirty="0" smtClean="0">
                <a:latin typeface="Times New Roman"/>
                <a:ea typeface="Times New Roman"/>
              </a:rPr>
              <a:t> </a:t>
            </a:r>
            <a:r>
              <a:rPr lang="ru-RU" sz="2400" b="1" dirty="0" err="1">
                <a:latin typeface="Times New Roman"/>
                <a:ea typeface="Times New Roman"/>
              </a:rPr>
              <a:t>політика</a:t>
            </a:r>
            <a:r>
              <a:rPr lang="ru-RU" sz="2400" dirty="0">
                <a:latin typeface="Times New Roman"/>
                <a:ea typeface="Times New Roman"/>
              </a:rPr>
              <a:t> </a:t>
            </a:r>
            <a:r>
              <a:rPr lang="ru-RU" sz="2400" dirty="0" err="1">
                <a:latin typeface="Times New Roman"/>
                <a:ea typeface="Times New Roman"/>
              </a:rPr>
              <a:t>відображає</a:t>
            </a:r>
            <a:r>
              <a:rPr lang="ru-RU" sz="2400" dirty="0">
                <a:latin typeface="Times New Roman"/>
                <a:ea typeface="Times New Roman"/>
              </a:rPr>
              <a:t> </a:t>
            </a:r>
            <a:r>
              <a:rPr lang="ru-RU" sz="2400" dirty="0" err="1">
                <a:latin typeface="Times New Roman"/>
                <a:ea typeface="Times New Roman"/>
              </a:rPr>
              <a:t>суб’єктивну</a:t>
            </a:r>
            <a:r>
              <a:rPr lang="ru-RU" sz="2400" dirty="0">
                <a:latin typeface="Times New Roman"/>
                <a:ea typeface="Times New Roman"/>
              </a:rPr>
              <a:t> сторону </a:t>
            </a:r>
            <a:r>
              <a:rPr lang="ru-RU" sz="2400" dirty="0" err="1">
                <a:latin typeface="Times New Roman"/>
                <a:ea typeface="Times New Roman"/>
              </a:rPr>
              <a:t>функціонування</a:t>
            </a:r>
            <a:r>
              <a:rPr lang="ru-RU" sz="2400" dirty="0">
                <a:latin typeface="Times New Roman"/>
                <a:ea typeface="Times New Roman"/>
              </a:rPr>
              <a:t> </a:t>
            </a:r>
            <a:r>
              <a:rPr lang="ru-RU" sz="2400" dirty="0" err="1">
                <a:latin typeface="Times New Roman"/>
                <a:ea typeface="Times New Roman"/>
              </a:rPr>
              <a:t>фінансів</a:t>
            </a:r>
            <a:r>
              <a:rPr lang="ru-RU" sz="2400" dirty="0">
                <a:latin typeface="Times New Roman"/>
                <a:ea typeface="Times New Roman"/>
              </a:rPr>
              <a:t>. </a:t>
            </a:r>
            <a:endParaRPr lang="en-US" sz="2400" dirty="0" smtClean="0">
              <a:latin typeface="Times New Roman"/>
              <a:ea typeface="Times New Roman"/>
            </a:endParaRPr>
          </a:p>
          <a:p>
            <a:pPr algn="just"/>
            <a:r>
              <a:rPr lang="en-US" sz="2400" dirty="0">
                <a:latin typeface="Times New Roman"/>
                <a:ea typeface="Times New Roman"/>
              </a:rPr>
              <a:t>	</a:t>
            </a:r>
            <a:r>
              <a:rPr lang="ru-RU" sz="2400" dirty="0" err="1" smtClean="0">
                <a:latin typeface="Times New Roman"/>
                <a:ea typeface="Times New Roman"/>
              </a:rPr>
              <a:t>Самі</a:t>
            </a:r>
            <a:r>
              <a:rPr lang="ru-RU" sz="2400" dirty="0" smtClean="0">
                <a:latin typeface="Times New Roman"/>
                <a:ea typeface="Times New Roman"/>
              </a:rPr>
              <a:t> </a:t>
            </a:r>
            <a:r>
              <a:rPr lang="ru-RU" sz="2400" dirty="0">
                <a:latin typeface="Times New Roman"/>
                <a:ea typeface="Times New Roman"/>
              </a:rPr>
              <a:t>по </a:t>
            </a:r>
            <a:r>
              <a:rPr lang="ru-RU" sz="2400" dirty="0" err="1">
                <a:latin typeface="Times New Roman"/>
                <a:ea typeface="Times New Roman"/>
              </a:rPr>
              <a:t>собі</a:t>
            </a:r>
            <a:r>
              <a:rPr lang="ru-RU" sz="2400" dirty="0">
                <a:latin typeface="Times New Roman"/>
                <a:ea typeface="Times New Roman"/>
              </a:rPr>
              <a:t> </a:t>
            </a:r>
            <a:r>
              <a:rPr lang="ru-RU" sz="2400" dirty="0" err="1">
                <a:latin typeface="Times New Roman"/>
                <a:ea typeface="Times New Roman"/>
              </a:rPr>
              <a:t>фінанси</a:t>
            </a:r>
            <a:r>
              <a:rPr lang="ru-RU" sz="2400" dirty="0">
                <a:latin typeface="Times New Roman"/>
                <a:ea typeface="Times New Roman"/>
              </a:rPr>
              <a:t> і </a:t>
            </a:r>
            <a:r>
              <a:rPr lang="ru-RU" sz="2400" dirty="0" err="1">
                <a:latin typeface="Times New Roman"/>
                <a:ea typeface="Times New Roman"/>
              </a:rPr>
              <a:t>фінансова</a:t>
            </a:r>
            <a:r>
              <a:rPr lang="ru-RU" sz="2400" dirty="0">
                <a:latin typeface="Times New Roman"/>
                <a:ea typeface="Times New Roman"/>
              </a:rPr>
              <a:t> система є </a:t>
            </a:r>
            <a:r>
              <a:rPr lang="ru-RU" sz="2400" dirty="0" err="1">
                <a:latin typeface="Times New Roman"/>
                <a:ea typeface="Times New Roman"/>
              </a:rPr>
              <a:t>об’єктивними</a:t>
            </a:r>
            <a:r>
              <a:rPr lang="ru-RU" sz="2400" dirty="0">
                <a:latin typeface="Times New Roman"/>
                <a:ea typeface="Times New Roman"/>
              </a:rPr>
              <a:t> </a:t>
            </a:r>
            <a:r>
              <a:rPr lang="ru-RU" sz="2400" dirty="0" err="1">
                <a:latin typeface="Times New Roman"/>
                <a:ea typeface="Times New Roman"/>
              </a:rPr>
              <a:t>явищами</a:t>
            </a:r>
            <a:r>
              <a:rPr lang="ru-RU" sz="2400" dirty="0">
                <a:latin typeface="Times New Roman"/>
                <a:ea typeface="Times New Roman"/>
              </a:rPr>
              <a:t>. Вони </a:t>
            </a:r>
            <a:r>
              <a:rPr lang="ru-RU" sz="2400" dirty="0" err="1">
                <a:latin typeface="Times New Roman"/>
                <a:ea typeface="Times New Roman"/>
              </a:rPr>
              <a:t>існують</a:t>
            </a:r>
            <a:r>
              <a:rPr lang="ru-RU" sz="2400" dirty="0">
                <a:latin typeface="Times New Roman"/>
                <a:ea typeface="Times New Roman"/>
              </a:rPr>
              <a:t> </a:t>
            </a:r>
            <a:r>
              <a:rPr lang="ru-RU" sz="2400" dirty="0" err="1">
                <a:latin typeface="Times New Roman"/>
                <a:ea typeface="Times New Roman"/>
              </a:rPr>
              <a:t>незалежно</a:t>
            </a:r>
            <a:r>
              <a:rPr lang="ru-RU" sz="2400" dirty="0">
                <a:latin typeface="Times New Roman"/>
                <a:ea typeface="Times New Roman"/>
              </a:rPr>
              <a:t> </a:t>
            </a:r>
            <a:r>
              <a:rPr lang="ru-RU" sz="2400" dirty="0" err="1">
                <a:latin typeface="Times New Roman"/>
                <a:ea typeface="Times New Roman"/>
              </a:rPr>
              <a:t>від</a:t>
            </a:r>
            <a:r>
              <a:rPr lang="ru-RU" sz="2400" dirty="0">
                <a:latin typeface="Times New Roman"/>
                <a:ea typeface="Times New Roman"/>
              </a:rPr>
              <a:t> </a:t>
            </a:r>
            <a:r>
              <a:rPr lang="ru-RU" sz="2400" dirty="0" err="1">
                <a:latin typeface="Times New Roman"/>
                <a:ea typeface="Times New Roman"/>
              </a:rPr>
              <a:t>волі</a:t>
            </a:r>
            <a:r>
              <a:rPr lang="ru-RU" sz="2400" dirty="0">
                <a:latin typeface="Times New Roman"/>
                <a:ea typeface="Times New Roman"/>
              </a:rPr>
              <a:t> </a:t>
            </a:r>
            <a:r>
              <a:rPr lang="ru-RU" sz="2400" dirty="0" err="1">
                <a:latin typeface="Times New Roman"/>
                <a:ea typeface="Times New Roman"/>
              </a:rPr>
              <a:t>окремих</a:t>
            </a:r>
            <a:r>
              <a:rPr lang="ru-RU" sz="2400" dirty="0">
                <a:latin typeface="Times New Roman"/>
                <a:ea typeface="Times New Roman"/>
              </a:rPr>
              <a:t> </a:t>
            </a:r>
            <a:r>
              <a:rPr lang="ru-RU" sz="2400" dirty="0" err="1">
                <a:latin typeface="Times New Roman"/>
                <a:ea typeface="Times New Roman"/>
              </a:rPr>
              <a:t>суб’єктів</a:t>
            </a:r>
            <a:r>
              <a:rPr lang="ru-RU" sz="2400" dirty="0">
                <a:latin typeface="Times New Roman"/>
                <a:ea typeface="Times New Roman"/>
              </a:rPr>
              <a:t> </a:t>
            </a:r>
            <a:r>
              <a:rPr lang="ru-RU" sz="2400" dirty="0" err="1">
                <a:latin typeface="Times New Roman"/>
                <a:ea typeface="Times New Roman"/>
              </a:rPr>
              <a:t>фінансових</a:t>
            </a:r>
            <a:r>
              <a:rPr lang="ru-RU" sz="2400" dirty="0">
                <a:latin typeface="Times New Roman"/>
                <a:ea typeface="Times New Roman"/>
              </a:rPr>
              <a:t> </a:t>
            </a:r>
            <a:r>
              <a:rPr lang="ru-RU" sz="2400" dirty="0" err="1">
                <a:latin typeface="Times New Roman"/>
                <a:ea typeface="Times New Roman"/>
              </a:rPr>
              <a:t>відносин</a:t>
            </a:r>
            <a:r>
              <a:rPr lang="ru-RU" sz="2400" dirty="0">
                <a:latin typeface="Times New Roman"/>
                <a:ea typeface="Times New Roman"/>
              </a:rPr>
              <a:t> і </a:t>
            </a:r>
            <a:r>
              <a:rPr lang="ru-RU" sz="2400" dirty="0" err="1">
                <a:latin typeface="Times New Roman"/>
                <a:ea typeface="Times New Roman"/>
              </a:rPr>
              <a:t>загалом</a:t>
            </a:r>
            <a:r>
              <a:rPr lang="ru-RU" sz="2400" dirty="0">
                <a:latin typeface="Times New Roman"/>
                <a:ea typeface="Times New Roman"/>
              </a:rPr>
              <a:t> </a:t>
            </a:r>
            <a:r>
              <a:rPr lang="ru-RU" sz="2400" dirty="0" err="1">
                <a:latin typeface="Times New Roman"/>
                <a:ea typeface="Times New Roman"/>
              </a:rPr>
              <a:t>відбивають</a:t>
            </a:r>
            <a:r>
              <a:rPr lang="ru-RU" sz="2400" dirty="0">
                <a:latin typeface="Times New Roman"/>
                <a:ea typeface="Times New Roman"/>
              </a:rPr>
              <a:t> </a:t>
            </a:r>
            <a:r>
              <a:rPr lang="ru-RU" sz="2400" dirty="0" err="1">
                <a:latin typeface="Times New Roman"/>
                <a:ea typeface="Times New Roman"/>
              </a:rPr>
              <a:t>об’єк­тивні</a:t>
            </a:r>
            <a:r>
              <a:rPr lang="ru-RU" sz="2400" dirty="0">
                <a:latin typeface="Times New Roman"/>
                <a:ea typeface="Times New Roman"/>
              </a:rPr>
              <a:t> </a:t>
            </a:r>
            <a:r>
              <a:rPr lang="ru-RU" sz="2400" dirty="0" err="1">
                <a:latin typeface="Times New Roman"/>
                <a:ea typeface="Times New Roman"/>
              </a:rPr>
              <a:t>закономірності</a:t>
            </a:r>
            <a:r>
              <a:rPr lang="ru-RU" sz="2400" dirty="0">
                <a:latin typeface="Times New Roman"/>
                <a:ea typeface="Times New Roman"/>
              </a:rPr>
              <a:t> </a:t>
            </a:r>
            <a:r>
              <a:rPr lang="ru-RU" sz="2400" dirty="0" err="1">
                <a:latin typeface="Times New Roman"/>
                <a:ea typeface="Times New Roman"/>
              </a:rPr>
              <a:t>розвитку</a:t>
            </a:r>
            <a:r>
              <a:rPr lang="ru-RU" sz="2400" dirty="0">
                <a:latin typeface="Times New Roman"/>
                <a:ea typeface="Times New Roman"/>
              </a:rPr>
              <a:t>. Але </a:t>
            </a:r>
            <a:r>
              <a:rPr lang="ru-RU" sz="2400" dirty="0" err="1">
                <a:latin typeface="Times New Roman"/>
                <a:ea typeface="Times New Roman"/>
              </a:rPr>
              <a:t>механізм</a:t>
            </a:r>
            <a:r>
              <a:rPr lang="ru-RU" sz="2400" dirty="0">
                <a:latin typeface="Times New Roman"/>
                <a:ea typeface="Times New Roman"/>
              </a:rPr>
              <a:t> </a:t>
            </a:r>
            <a:r>
              <a:rPr lang="ru-RU" sz="2400" dirty="0" err="1">
                <a:latin typeface="Times New Roman"/>
                <a:ea typeface="Times New Roman"/>
              </a:rPr>
              <a:t>функціонування</a:t>
            </a:r>
            <a:r>
              <a:rPr lang="ru-RU" sz="2400" dirty="0">
                <a:latin typeface="Times New Roman"/>
                <a:ea typeface="Times New Roman"/>
              </a:rPr>
              <a:t> </a:t>
            </a:r>
            <a:r>
              <a:rPr lang="ru-RU" sz="2400" dirty="0" err="1">
                <a:latin typeface="Times New Roman"/>
                <a:ea typeface="Times New Roman"/>
              </a:rPr>
              <a:t>фінансів</a:t>
            </a:r>
            <a:r>
              <a:rPr lang="ru-RU" sz="2400" dirty="0">
                <a:latin typeface="Times New Roman"/>
                <a:ea typeface="Times New Roman"/>
              </a:rPr>
              <a:t>, </a:t>
            </a:r>
            <a:r>
              <a:rPr lang="ru-RU" sz="2400" dirty="0" err="1">
                <a:latin typeface="Times New Roman"/>
                <a:ea typeface="Times New Roman"/>
              </a:rPr>
              <a:t>організація</a:t>
            </a:r>
            <a:r>
              <a:rPr lang="ru-RU" sz="2400" dirty="0">
                <a:latin typeface="Times New Roman"/>
                <a:ea typeface="Times New Roman"/>
              </a:rPr>
              <a:t> </a:t>
            </a:r>
            <a:r>
              <a:rPr lang="ru-RU" sz="2400" dirty="0" err="1">
                <a:latin typeface="Times New Roman"/>
                <a:ea typeface="Times New Roman"/>
              </a:rPr>
              <a:t>фінансових</a:t>
            </a:r>
            <a:r>
              <a:rPr lang="ru-RU" sz="2400" dirty="0">
                <a:latin typeface="Times New Roman"/>
                <a:ea typeface="Times New Roman"/>
              </a:rPr>
              <a:t> </a:t>
            </a:r>
            <a:r>
              <a:rPr lang="ru-RU" sz="2400" dirty="0" err="1">
                <a:latin typeface="Times New Roman"/>
                <a:ea typeface="Times New Roman"/>
              </a:rPr>
              <a:t>відносин</a:t>
            </a:r>
            <a:r>
              <a:rPr lang="ru-RU" sz="2400" dirty="0">
                <a:latin typeface="Times New Roman"/>
                <a:ea typeface="Times New Roman"/>
              </a:rPr>
              <a:t> і </a:t>
            </a:r>
            <a:r>
              <a:rPr lang="ru-RU" sz="2400" dirty="0" err="1">
                <a:latin typeface="Times New Roman"/>
                <a:ea typeface="Times New Roman"/>
              </a:rPr>
              <a:t>рух</a:t>
            </a:r>
            <a:r>
              <a:rPr lang="ru-RU" sz="2400" dirty="0">
                <a:latin typeface="Times New Roman"/>
                <a:ea typeface="Times New Roman"/>
              </a:rPr>
              <a:t> </a:t>
            </a:r>
            <a:r>
              <a:rPr lang="ru-RU" sz="2400" dirty="0" err="1">
                <a:latin typeface="Times New Roman"/>
                <a:ea typeface="Times New Roman"/>
              </a:rPr>
              <a:t>грошових</a:t>
            </a:r>
            <a:r>
              <a:rPr lang="ru-RU" sz="2400" dirty="0">
                <a:latin typeface="Times New Roman"/>
                <a:ea typeface="Times New Roman"/>
              </a:rPr>
              <a:t> </a:t>
            </a:r>
            <a:r>
              <a:rPr lang="ru-RU" sz="2400" dirty="0" err="1">
                <a:latin typeface="Times New Roman"/>
                <a:ea typeface="Times New Roman"/>
              </a:rPr>
              <a:t>потоків</a:t>
            </a:r>
            <a:r>
              <a:rPr lang="ru-RU" sz="2400" dirty="0">
                <a:latin typeface="Times New Roman"/>
                <a:ea typeface="Times New Roman"/>
              </a:rPr>
              <a:t>, </a:t>
            </a:r>
            <a:r>
              <a:rPr lang="ru-RU" sz="2400" spc="-10" dirty="0" err="1">
                <a:latin typeface="Times New Roman"/>
                <a:ea typeface="Times New Roman"/>
              </a:rPr>
              <a:t>хоча</a:t>
            </a:r>
            <a:r>
              <a:rPr lang="ru-RU" sz="2400" spc="-10" dirty="0">
                <a:latin typeface="Times New Roman"/>
                <a:ea typeface="Times New Roman"/>
              </a:rPr>
              <a:t> і </a:t>
            </a:r>
            <a:r>
              <a:rPr lang="ru-RU" sz="2400" spc="-10" dirty="0" err="1">
                <a:latin typeface="Times New Roman"/>
                <a:ea typeface="Times New Roman"/>
              </a:rPr>
              <a:t>підпорядковані</a:t>
            </a:r>
            <a:r>
              <a:rPr lang="ru-RU" sz="2400" spc="-10" dirty="0">
                <a:latin typeface="Times New Roman"/>
                <a:ea typeface="Times New Roman"/>
              </a:rPr>
              <a:t> </a:t>
            </a:r>
            <a:r>
              <a:rPr lang="ru-RU" sz="2400" spc="-10" dirty="0" err="1">
                <a:latin typeface="Times New Roman"/>
                <a:ea typeface="Times New Roman"/>
              </a:rPr>
              <a:t>цим</a:t>
            </a:r>
            <a:r>
              <a:rPr lang="ru-RU" sz="2400" spc="-10" dirty="0">
                <a:latin typeface="Times New Roman"/>
                <a:ea typeface="Times New Roman"/>
              </a:rPr>
              <a:t> </a:t>
            </a:r>
            <a:r>
              <a:rPr lang="ru-RU" sz="2400" spc="-10" dirty="0" err="1">
                <a:latin typeface="Times New Roman"/>
                <a:ea typeface="Times New Roman"/>
              </a:rPr>
              <a:t>об’єктивним</a:t>
            </a:r>
            <a:r>
              <a:rPr lang="ru-RU" sz="2400" spc="-10" dirty="0">
                <a:latin typeface="Times New Roman"/>
                <a:ea typeface="Times New Roman"/>
              </a:rPr>
              <a:t> </a:t>
            </a:r>
            <a:r>
              <a:rPr lang="ru-RU" sz="2400" spc="-10" dirty="0" err="1">
                <a:latin typeface="Times New Roman"/>
                <a:ea typeface="Times New Roman"/>
              </a:rPr>
              <a:t>закономірностям</a:t>
            </a:r>
            <a:r>
              <a:rPr lang="ru-RU" sz="2400" spc="-10" dirty="0">
                <a:latin typeface="Times New Roman"/>
                <a:ea typeface="Times New Roman"/>
              </a:rPr>
              <a:t>, не</a:t>
            </a:r>
            <a:r>
              <a:rPr lang="ru-RU" sz="2400" dirty="0">
                <a:latin typeface="Times New Roman"/>
                <a:ea typeface="Times New Roman"/>
              </a:rPr>
              <a:t> </a:t>
            </a:r>
            <a:r>
              <a:rPr lang="ru-RU" sz="2400" dirty="0" err="1">
                <a:latin typeface="Times New Roman"/>
                <a:ea typeface="Times New Roman"/>
              </a:rPr>
              <a:t>спра­цьовують</a:t>
            </a:r>
            <a:r>
              <a:rPr lang="ru-RU" sz="2400" dirty="0">
                <a:latin typeface="Times New Roman"/>
                <a:ea typeface="Times New Roman"/>
              </a:rPr>
              <a:t> </a:t>
            </a:r>
            <a:r>
              <a:rPr lang="ru-RU" sz="2400" dirty="0" err="1">
                <a:latin typeface="Times New Roman"/>
                <a:ea typeface="Times New Roman"/>
              </a:rPr>
              <a:t>самі</a:t>
            </a:r>
            <a:r>
              <a:rPr lang="ru-RU" sz="2400" dirty="0">
                <a:latin typeface="Times New Roman"/>
                <a:ea typeface="Times New Roman"/>
              </a:rPr>
              <a:t> по </a:t>
            </a:r>
            <a:r>
              <a:rPr lang="ru-RU" sz="2400" dirty="0" err="1">
                <a:latin typeface="Times New Roman"/>
                <a:ea typeface="Times New Roman"/>
              </a:rPr>
              <a:t>собі</a:t>
            </a:r>
            <a:r>
              <a:rPr lang="ru-RU" sz="2400" dirty="0">
                <a:latin typeface="Times New Roman"/>
                <a:ea typeface="Times New Roman"/>
              </a:rPr>
              <a:t>. </a:t>
            </a:r>
            <a:r>
              <a:rPr lang="ru-RU" sz="2400" dirty="0" err="1">
                <a:latin typeface="Times New Roman"/>
                <a:ea typeface="Times New Roman"/>
              </a:rPr>
              <a:t>Їх</a:t>
            </a:r>
            <a:r>
              <a:rPr lang="ru-RU" sz="2400" dirty="0">
                <a:latin typeface="Times New Roman"/>
                <a:ea typeface="Times New Roman"/>
              </a:rPr>
              <a:t> </a:t>
            </a:r>
            <a:r>
              <a:rPr lang="ru-RU" sz="2400" dirty="0" err="1">
                <a:latin typeface="Times New Roman"/>
                <a:ea typeface="Times New Roman"/>
              </a:rPr>
              <a:t>організовують</a:t>
            </a:r>
            <a:r>
              <a:rPr lang="ru-RU" sz="2400" dirty="0">
                <a:latin typeface="Times New Roman"/>
                <a:ea typeface="Times New Roman"/>
              </a:rPr>
              <a:t> </a:t>
            </a:r>
            <a:r>
              <a:rPr lang="ru-RU" sz="2400" dirty="0" err="1">
                <a:latin typeface="Times New Roman"/>
                <a:ea typeface="Times New Roman"/>
              </a:rPr>
              <a:t>конкретні</a:t>
            </a:r>
            <a:r>
              <a:rPr lang="ru-RU" sz="2400" dirty="0">
                <a:latin typeface="Times New Roman"/>
                <a:ea typeface="Times New Roman"/>
              </a:rPr>
              <a:t> </a:t>
            </a:r>
            <a:r>
              <a:rPr lang="ru-RU" sz="2400" dirty="0" err="1">
                <a:latin typeface="Times New Roman"/>
                <a:ea typeface="Times New Roman"/>
              </a:rPr>
              <a:t>суб’єкти</a:t>
            </a:r>
            <a:r>
              <a:rPr lang="ru-RU" sz="2400" dirty="0">
                <a:latin typeface="Times New Roman"/>
                <a:ea typeface="Times New Roman"/>
              </a:rPr>
              <a:t>, </a:t>
            </a:r>
            <a:r>
              <a:rPr lang="ru-RU" sz="2400" dirty="0" err="1">
                <a:latin typeface="Times New Roman"/>
                <a:ea typeface="Times New Roman"/>
              </a:rPr>
              <a:t>які</a:t>
            </a:r>
            <a:r>
              <a:rPr lang="ru-RU" sz="2400" dirty="0">
                <a:latin typeface="Times New Roman"/>
                <a:ea typeface="Times New Roman"/>
              </a:rPr>
              <a:t> </a:t>
            </a:r>
            <a:r>
              <a:rPr lang="ru-RU" sz="2400" dirty="0" err="1">
                <a:latin typeface="Times New Roman"/>
                <a:ea typeface="Times New Roman"/>
              </a:rPr>
              <a:t>керуються</a:t>
            </a:r>
            <a:r>
              <a:rPr lang="ru-RU" sz="2400" dirty="0">
                <a:latin typeface="Times New Roman"/>
                <a:ea typeface="Times New Roman"/>
              </a:rPr>
              <a:t> </a:t>
            </a:r>
            <a:r>
              <a:rPr lang="ru-RU" sz="2400" dirty="0" err="1">
                <a:latin typeface="Times New Roman"/>
                <a:ea typeface="Times New Roman"/>
              </a:rPr>
              <a:t>багатьма</a:t>
            </a:r>
            <a:r>
              <a:rPr lang="ru-RU" sz="2400" dirty="0">
                <a:latin typeface="Times New Roman"/>
                <a:ea typeface="Times New Roman"/>
              </a:rPr>
              <a:t> </a:t>
            </a:r>
            <a:r>
              <a:rPr lang="ru-RU" sz="2400" dirty="0" err="1">
                <a:latin typeface="Times New Roman"/>
                <a:ea typeface="Times New Roman"/>
              </a:rPr>
              <a:t>чинниками</a:t>
            </a:r>
            <a:r>
              <a:rPr lang="ru-RU" sz="2400" dirty="0">
                <a:latin typeface="Times New Roman"/>
                <a:ea typeface="Times New Roman"/>
              </a:rPr>
              <a:t> </a:t>
            </a:r>
            <a:r>
              <a:rPr lang="ru-RU" sz="2400" dirty="0" err="1">
                <a:latin typeface="Times New Roman"/>
                <a:ea typeface="Times New Roman"/>
              </a:rPr>
              <a:t>політичного</a:t>
            </a:r>
            <a:r>
              <a:rPr lang="ru-RU" sz="2400" dirty="0">
                <a:latin typeface="Times New Roman"/>
                <a:ea typeface="Times New Roman"/>
              </a:rPr>
              <a:t>, </a:t>
            </a:r>
            <a:r>
              <a:rPr lang="ru-RU" sz="2400" dirty="0" err="1">
                <a:latin typeface="Times New Roman"/>
                <a:ea typeface="Times New Roman"/>
              </a:rPr>
              <a:t>економічного</a:t>
            </a:r>
            <a:r>
              <a:rPr lang="ru-RU" sz="2400" dirty="0">
                <a:latin typeface="Times New Roman"/>
                <a:ea typeface="Times New Roman"/>
              </a:rPr>
              <a:t> і </a:t>
            </a:r>
            <a:r>
              <a:rPr lang="ru-RU" sz="2400" dirty="0" err="1">
                <a:latin typeface="Times New Roman"/>
                <a:ea typeface="Times New Roman"/>
              </a:rPr>
              <a:t>гуманітарного</a:t>
            </a:r>
            <a:r>
              <a:rPr lang="ru-RU" sz="2400" dirty="0">
                <a:latin typeface="Times New Roman"/>
                <a:ea typeface="Times New Roman"/>
              </a:rPr>
              <a:t> характеру, </a:t>
            </a:r>
            <a:r>
              <a:rPr lang="ru-RU" sz="2400" dirty="0" err="1">
                <a:latin typeface="Times New Roman"/>
                <a:ea typeface="Times New Roman"/>
              </a:rPr>
              <a:t>поєднуючи</a:t>
            </a:r>
            <a:r>
              <a:rPr lang="ru-RU" sz="2400" dirty="0">
                <a:latin typeface="Times New Roman"/>
                <a:ea typeface="Times New Roman"/>
              </a:rPr>
              <a:t> при </a:t>
            </a:r>
            <a:r>
              <a:rPr lang="ru-RU" sz="2400" dirty="0" err="1">
                <a:latin typeface="Times New Roman"/>
                <a:ea typeface="Times New Roman"/>
              </a:rPr>
              <a:t>цьому</a:t>
            </a:r>
            <a:r>
              <a:rPr lang="ru-RU" sz="2400" dirty="0">
                <a:latin typeface="Times New Roman"/>
                <a:ea typeface="Times New Roman"/>
              </a:rPr>
              <a:t> як </a:t>
            </a:r>
            <a:r>
              <a:rPr lang="ru-RU" sz="2400" dirty="0" err="1">
                <a:latin typeface="Times New Roman"/>
                <a:ea typeface="Times New Roman"/>
              </a:rPr>
              <a:t>загальносуспільні</a:t>
            </a:r>
            <a:r>
              <a:rPr lang="ru-RU" sz="2400" dirty="0">
                <a:latin typeface="Times New Roman"/>
                <a:ea typeface="Times New Roman"/>
              </a:rPr>
              <a:t>, так і </a:t>
            </a:r>
            <a:r>
              <a:rPr lang="ru-RU" sz="2400" dirty="0" err="1">
                <a:latin typeface="Times New Roman"/>
                <a:ea typeface="Times New Roman"/>
              </a:rPr>
              <a:t>власні</a:t>
            </a:r>
            <a:r>
              <a:rPr lang="ru-RU" sz="2400" dirty="0">
                <a:latin typeface="Times New Roman"/>
                <a:ea typeface="Times New Roman"/>
              </a:rPr>
              <a:t> </a:t>
            </a:r>
            <a:r>
              <a:rPr lang="ru-RU" sz="2400" dirty="0" err="1">
                <a:latin typeface="Times New Roman"/>
                <a:ea typeface="Times New Roman"/>
              </a:rPr>
              <a:t>інтереси</a:t>
            </a:r>
            <a:r>
              <a:rPr lang="ru-RU" sz="2400" b="1" dirty="0">
                <a:latin typeface="Times New Roman"/>
                <a:ea typeface="Times New Roman"/>
              </a:rPr>
              <a:t>. </a:t>
            </a:r>
            <a:endParaRPr lang="ru-RU" sz="2400" dirty="0"/>
          </a:p>
        </p:txBody>
      </p:sp>
    </p:spTree>
    <p:extLst>
      <p:ext uri="{BB962C8B-B14F-4D97-AF65-F5344CB8AC3E}">
        <p14:creationId xmlns:p14="http://schemas.microsoft.com/office/powerpoint/2010/main" val="22189071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354721435"/>
              </p:ext>
            </p:extLst>
          </p:nvPr>
        </p:nvGraphicFramePr>
        <p:xfrm>
          <a:off x="323528" y="332656"/>
          <a:ext cx="8568952"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83522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9"/>
            <a:ext cx="8568952" cy="5909310"/>
          </a:xfrm>
          <a:prstGeom prst="rect">
            <a:avLst/>
          </a:prstGeom>
        </p:spPr>
        <p:txBody>
          <a:bodyPr wrap="square">
            <a:spAutoFit/>
          </a:bodyPr>
          <a:lstStyle/>
          <a:p>
            <a:pPr indent="450215" algn="just">
              <a:lnSpc>
                <a:spcPct val="150000"/>
              </a:lnSpc>
              <a:spcAft>
                <a:spcPts val="0"/>
              </a:spcAft>
            </a:pPr>
            <a:r>
              <a:rPr lang="uk-UA" sz="2800" dirty="0">
                <a:latin typeface="Times New Roman"/>
                <a:ea typeface="Calibri"/>
              </a:rPr>
              <a:t>Фінансова безпека держави включає: </a:t>
            </a:r>
            <a:endParaRPr lang="uk-UA" sz="2800" dirty="0" smtClean="0">
              <a:latin typeface="Times New Roman"/>
              <a:ea typeface="Calibri"/>
            </a:endParaRPr>
          </a:p>
          <a:p>
            <a:pPr indent="450215" algn="just">
              <a:lnSpc>
                <a:spcPct val="150000"/>
              </a:lnSpc>
              <a:spcAft>
                <a:spcPts val="0"/>
              </a:spcAft>
            </a:pPr>
            <a:r>
              <a:rPr lang="uk-UA" sz="2800" dirty="0" smtClean="0">
                <a:latin typeface="Times New Roman"/>
                <a:ea typeface="Calibri"/>
              </a:rPr>
              <a:t>- бюджетну</a:t>
            </a:r>
            <a:r>
              <a:rPr lang="uk-UA" sz="2800" dirty="0">
                <a:latin typeface="Times New Roman"/>
                <a:ea typeface="Calibri"/>
              </a:rPr>
              <a:t>, </a:t>
            </a:r>
            <a:endParaRPr lang="uk-UA" sz="2800" dirty="0" smtClean="0">
              <a:latin typeface="Times New Roman"/>
              <a:ea typeface="Calibri"/>
            </a:endParaRPr>
          </a:p>
          <a:p>
            <a:pPr marL="457200" indent="-457200" algn="just">
              <a:lnSpc>
                <a:spcPct val="150000"/>
              </a:lnSpc>
              <a:spcAft>
                <a:spcPts val="0"/>
              </a:spcAft>
              <a:buFontTx/>
              <a:buChar char="-"/>
            </a:pPr>
            <a:r>
              <a:rPr lang="uk-UA" sz="2800" dirty="0" smtClean="0">
                <a:latin typeface="Times New Roman"/>
                <a:ea typeface="Calibri"/>
              </a:rPr>
              <a:t>податкову</a:t>
            </a:r>
            <a:r>
              <a:rPr lang="uk-UA" sz="2800" dirty="0">
                <a:latin typeface="Times New Roman"/>
                <a:ea typeface="Calibri"/>
              </a:rPr>
              <a:t>, </a:t>
            </a:r>
            <a:endParaRPr lang="uk-UA" sz="2800" dirty="0" smtClean="0">
              <a:latin typeface="Times New Roman"/>
              <a:ea typeface="Calibri"/>
            </a:endParaRPr>
          </a:p>
          <a:p>
            <a:pPr marL="457200" indent="-457200" algn="just">
              <a:lnSpc>
                <a:spcPct val="150000"/>
              </a:lnSpc>
              <a:spcAft>
                <a:spcPts val="0"/>
              </a:spcAft>
              <a:buFontTx/>
              <a:buChar char="-"/>
            </a:pPr>
            <a:r>
              <a:rPr lang="uk-UA" sz="2800" dirty="0" smtClean="0">
                <a:latin typeface="Times New Roman"/>
                <a:ea typeface="Calibri"/>
              </a:rPr>
              <a:t>боргову </a:t>
            </a:r>
            <a:r>
              <a:rPr lang="uk-UA" sz="2800" dirty="0">
                <a:latin typeface="Times New Roman"/>
                <a:ea typeface="Calibri"/>
              </a:rPr>
              <a:t>безпеку, </a:t>
            </a:r>
            <a:endParaRPr lang="uk-UA" sz="2800" dirty="0" smtClean="0">
              <a:latin typeface="Times New Roman"/>
              <a:ea typeface="Calibri"/>
            </a:endParaRPr>
          </a:p>
          <a:p>
            <a:pPr marL="457200" indent="-457200" algn="just">
              <a:lnSpc>
                <a:spcPct val="150000"/>
              </a:lnSpc>
              <a:spcAft>
                <a:spcPts val="0"/>
              </a:spcAft>
              <a:buFontTx/>
              <a:buChar char="-"/>
            </a:pPr>
            <a:r>
              <a:rPr lang="uk-UA" sz="2800" dirty="0" smtClean="0">
                <a:latin typeface="Times New Roman"/>
                <a:ea typeface="Calibri"/>
              </a:rPr>
              <a:t>фінансову </a:t>
            </a:r>
            <a:r>
              <a:rPr lang="uk-UA" sz="2800" dirty="0">
                <a:latin typeface="Times New Roman"/>
                <a:ea typeface="Calibri"/>
              </a:rPr>
              <a:t>безпеку банківської системи, </a:t>
            </a:r>
            <a:endParaRPr lang="uk-UA" sz="2800" dirty="0" smtClean="0">
              <a:latin typeface="Times New Roman"/>
              <a:ea typeface="Calibri"/>
            </a:endParaRPr>
          </a:p>
          <a:p>
            <a:pPr marL="457200" indent="-457200" algn="just">
              <a:lnSpc>
                <a:spcPct val="150000"/>
              </a:lnSpc>
              <a:spcAft>
                <a:spcPts val="0"/>
              </a:spcAft>
              <a:buFontTx/>
              <a:buChar char="-"/>
            </a:pPr>
            <a:r>
              <a:rPr lang="uk-UA" sz="2800" dirty="0" smtClean="0">
                <a:latin typeface="Times New Roman"/>
                <a:ea typeface="Calibri"/>
              </a:rPr>
              <a:t>валютну</a:t>
            </a:r>
            <a:r>
              <a:rPr lang="uk-UA" sz="2800" dirty="0">
                <a:latin typeface="Times New Roman"/>
                <a:ea typeface="Calibri"/>
              </a:rPr>
              <a:t>, </a:t>
            </a:r>
            <a:endParaRPr lang="uk-UA" sz="2800" dirty="0" smtClean="0">
              <a:latin typeface="Times New Roman"/>
              <a:ea typeface="Calibri"/>
            </a:endParaRPr>
          </a:p>
          <a:p>
            <a:pPr marL="457200" indent="-457200" algn="just">
              <a:lnSpc>
                <a:spcPct val="150000"/>
              </a:lnSpc>
              <a:spcAft>
                <a:spcPts val="0"/>
              </a:spcAft>
              <a:buFontTx/>
              <a:buChar char="-"/>
            </a:pPr>
            <a:r>
              <a:rPr lang="uk-UA" sz="2800" dirty="0" smtClean="0">
                <a:latin typeface="Times New Roman"/>
                <a:ea typeface="Calibri"/>
              </a:rPr>
              <a:t>грошово-кредитну</a:t>
            </a:r>
            <a:r>
              <a:rPr lang="uk-UA" sz="2800" dirty="0">
                <a:latin typeface="Times New Roman"/>
                <a:ea typeface="Calibri"/>
              </a:rPr>
              <a:t>, </a:t>
            </a:r>
            <a:endParaRPr lang="uk-UA" sz="2800" dirty="0" smtClean="0">
              <a:latin typeface="Times New Roman"/>
              <a:ea typeface="Calibri"/>
            </a:endParaRPr>
          </a:p>
          <a:p>
            <a:pPr marL="457200" indent="-457200" algn="just">
              <a:lnSpc>
                <a:spcPct val="150000"/>
              </a:lnSpc>
              <a:spcAft>
                <a:spcPts val="0"/>
              </a:spcAft>
              <a:buFontTx/>
              <a:buChar char="-"/>
            </a:pPr>
            <a:r>
              <a:rPr lang="uk-UA" sz="2800" dirty="0" smtClean="0">
                <a:latin typeface="Times New Roman"/>
                <a:ea typeface="Calibri"/>
              </a:rPr>
              <a:t>інвестиційну </a:t>
            </a:r>
            <a:r>
              <a:rPr lang="uk-UA" sz="2800" dirty="0">
                <a:latin typeface="Times New Roman"/>
                <a:ea typeface="Calibri"/>
              </a:rPr>
              <a:t>безпеку, </a:t>
            </a:r>
            <a:endParaRPr lang="uk-UA" sz="2800" dirty="0" smtClean="0">
              <a:latin typeface="Times New Roman"/>
              <a:ea typeface="Calibri"/>
            </a:endParaRPr>
          </a:p>
          <a:p>
            <a:pPr marL="457200" indent="-457200" algn="just">
              <a:lnSpc>
                <a:spcPct val="150000"/>
              </a:lnSpc>
              <a:spcAft>
                <a:spcPts val="0"/>
              </a:spcAft>
              <a:buFontTx/>
              <a:buChar char="-"/>
            </a:pPr>
            <a:r>
              <a:rPr lang="uk-UA" sz="2800" dirty="0" smtClean="0">
                <a:latin typeface="Times New Roman"/>
                <a:ea typeface="Calibri"/>
              </a:rPr>
              <a:t>фінансову </a:t>
            </a:r>
            <a:r>
              <a:rPr lang="uk-UA" sz="2800" dirty="0">
                <a:latin typeface="Times New Roman"/>
                <a:ea typeface="Calibri"/>
              </a:rPr>
              <a:t>безпеку страхового та фондового ринку.</a:t>
            </a:r>
            <a:endParaRPr lang="ru-RU" sz="2800" dirty="0">
              <a:effectLst/>
              <a:latin typeface="Times New Roman"/>
              <a:ea typeface="Times New Roman"/>
            </a:endParaRPr>
          </a:p>
        </p:txBody>
      </p:sp>
    </p:spTree>
    <p:extLst>
      <p:ext uri="{BB962C8B-B14F-4D97-AF65-F5344CB8AC3E}">
        <p14:creationId xmlns:p14="http://schemas.microsoft.com/office/powerpoint/2010/main" val="27519900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58713452"/>
              </p:ext>
            </p:extLst>
          </p:nvPr>
        </p:nvGraphicFramePr>
        <p:xfrm>
          <a:off x="251520" y="908720"/>
          <a:ext cx="8712969" cy="5904245"/>
        </p:xfrm>
        <a:graphic>
          <a:graphicData uri="http://schemas.openxmlformats.org/drawingml/2006/table">
            <a:tbl>
              <a:tblPr firstRow="1" firstCol="1" bandRow="1"/>
              <a:tblGrid>
                <a:gridCol w="2123875"/>
                <a:gridCol w="1153291"/>
                <a:gridCol w="673793"/>
                <a:gridCol w="704097"/>
                <a:gridCol w="704097"/>
                <a:gridCol w="704097"/>
                <a:gridCol w="672902"/>
                <a:gridCol w="641709"/>
                <a:gridCol w="667554"/>
                <a:gridCol w="667554"/>
              </a:tblGrid>
              <a:tr h="420060">
                <a:tc rowSpan="3">
                  <a:txBody>
                    <a:bodyPr/>
                    <a:lstStyle/>
                    <a:p>
                      <a:pPr algn="ctr">
                        <a:lnSpc>
                          <a:spcPct val="115000"/>
                        </a:lnSpc>
                        <a:spcAft>
                          <a:spcPts val="0"/>
                        </a:spcAft>
                      </a:pPr>
                      <a:r>
                        <a:rPr lang="ru-RU" sz="1400" dirty="0" err="1">
                          <a:effectLst/>
                          <a:latin typeface="Times New Roman"/>
                          <a:ea typeface="Calibri"/>
                          <a:cs typeface="Calibri"/>
                        </a:rPr>
                        <a:t>Індикатори</a:t>
                      </a:r>
                      <a:r>
                        <a:rPr lang="ru-RU" sz="1400" dirty="0">
                          <a:effectLst/>
                          <a:latin typeface="Times New Roman"/>
                          <a:ea typeface="Calibri"/>
                          <a:cs typeface="Calibri"/>
                        </a:rPr>
                        <a:t> стану </a:t>
                      </a:r>
                      <a:r>
                        <a:rPr lang="ru-RU" sz="1400" dirty="0" err="1">
                          <a:effectLst/>
                          <a:latin typeface="Times New Roman"/>
                          <a:ea typeface="Calibri"/>
                          <a:cs typeface="Calibri"/>
                        </a:rPr>
                        <a:t>бюджетної</a:t>
                      </a:r>
                      <a:r>
                        <a:rPr lang="ru-RU" sz="1400" dirty="0">
                          <a:effectLst/>
                          <a:latin typeface="Times New Roman"/>
                          <a:ea typeface="Calibri"/>
                          <a:cs typeface="Calibri"/>
                        </a:rPr>
                        <a:t> </a:t>
                      </a:r>
                      <a:r>
                        <a:rPr lang="ru-RU" sz="1400" dirty="0" err="1">
                          <a:effectLst/>
                          <a:latin typeface="Times New Roman"/>
                          <a:ea typeface="Calibri"/>
                          <a:cs typeface="Calibri"/>
                        </a:rPr>
                        <a:t>безпеки</a:t>
                      </a:r>
                      <a:r>
                        <a:rPr lang="ru-RU" sz="1400" dirty="0">
                          <a:effectLst/>
                          <a:latin typeface="Times New Roman"/>
                          <a:ea typeface="Calibri"/>
                          <a:cs typeface="Calibri"/>
                        </a:rPr>
                        <a:t> </a:t>
                      </a:r>
                      <a:r>
                        <a:rPr lang="ru-RU" sz="1400" dirty="0" err="1">
                          <a:effectLst/>
                          <a:latin typeface="Times New Roman"/>
                          <a:ea typeface="Calibri"/>
                          <a:cs typeface="Calibri"/>
                        </a:rPr>
                        <a:t>України</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ru-RU" sz="1400" dirty="0">
                          <a:effectLst/>
                          <a:latin typeface="Times New Roman"/>
                          <a:ea typeface="Calibri"/>
                          <a:cs typeface="Calibri"/>
                        </a:rPr>
                        <a:t>Норматив</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4">
                  <a:txBody>
                    <a:bodyPr/>
                    <a:lstStyle/>
                    <a:p>
                      <a:pPr algn="ctr">
                        <a:lnSpc>
                          <a:spcPct val="115000"/>
                        </a:lnSpc>
                        <a:spcAft>
                          <a:spcPts val="0"/>
                        </a:spcAft>
                      </a:pPr>
                      <a:r>
                        <a:rPr lang="ru-RU" sz="1400" dirty="0">
                          <a:effectLst/>
                          <a:latin typeface="Times New Roman"/>
                          <a:ea typeface="Calibri"/>
                          <a:cs typeface="Calibri"/>
                        </a:rPr>
                        <a:t>Роки</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4">
                  <a:txBody>
                    <a:bodyPr/>
                    <a:lstStyle/>
                    <a:p>
                      <a:pPr algn="ctr">
                        <a:lnSpc>
                          <a:spcPct val="115000"/>
                        </a:lnSpc>
                        <a:spcAft>
                          <a:spcPts val="0"/>
                        </a:spcAft>
                      </a:pPr>
                      <a:r>
                        <a:rPr lang="ru-RU" sz="1400">
                          <a:effectLst/>
                          <a:latin typeface="Times New Roman"/>
                          <a:ea typeface="Calibri"/>
                          <a:cs typeface="Calibri"/>
                        </a:rPr>
                        <a:t>Відхилення показника від нормативу</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r>
              <a:tr h="208896">
                <a:tc vMerge="1">
                  <a:txBody>
                    <a:bodyPr/>
                    <a:lstStyle/>
                    <a:p>
                      <a:endParaRPr lang="uk-UA"/>
                    </a:p>
                  </a:txBody>
                  <a:tcPr/>
                </a:tc>
                <a:tc vMerge="1">
                  <a:txBody>
                    <a:bodyPr/>
                    <a:lstStyle/>
                    <a:p>
                      <a:endParaRPr lang="uk-UA"/>
                    </a:p>
                  </a:txBody>
                  <a:tcPr/>
                </a:tc>
                <a:tc gridSpan="4"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4">
                  <a:txBody>
                    <a:bodyPr/>
                    <a:lstStyle/>
                    <a:p>
                      <a:pPr algn="ctr">
                        <a:lnSpc>
                          <a:spcPct val="115000"/>
                        </a:lnSpc>
                        <a:spcAft>
                          <a:spcPts val="0"/>
                        </a:spcAft>
                      </a:pPr>
                      <a:r>
                        <a:rPr lang="ru-RU" sz="1400">
                          <a:effectLst/>
                          <a:latin typeface="Times New Roman"/>
                          <a:ea typeface="Calibri"/>
                          <a:cs typeface="Calibri"/>
                        </a:rPr>
                        <a:t>Роки</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r>
              <a:tr h="208896">
                <a:tc vMerge="1">
                  <a:txBody>
                    <a:bodyPr/>
                    <a:lstStyle/>
                    <a:p>
                      <a:endParaRPr lang="uk-UA"/>
                    </a:p>
                  </a:txBody>
                  <a:tcPr/>
                </a:tc>
                <a:tc vMerge="1">
                  <a:txBody>
                    <a:bodyPr/>
                    <a:lstStyle/>
                    <a:p>
                      <a:endParaRPr lang="uk-UA"/>
                    </a:p>
                  </a:txBody>
                  <a:tcPr/>
                </a:tc>
                <a:tc>
                  <a:txBody>
                    <a:bodyPr/>
                    <a:lstStyle/>
                    <a:p>
                      <a:pPr algn="ctr">
                        <a:lnSpc>
                          <a:spcPct val="115000"/>
                        </a:lnSpc>
                        <a:spcAft>
                          <a:spcPts val="0"/>
                        </a:spcAft>
                      </a:pPr>
                      <a:r>
                        <a:rPr lang="ru-RU" sz="1400">
                          <a:effectLst/>
                          <a:latin typeface="Times New Roman"/>
                          <a:ea typeface="Calibri"/>
                          <a:cs typeface="Calibri"/>
                        </a:rPr>
                        <a:t>2011</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2012</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2013</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2014</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2011</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2012</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2013</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2014</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5581">
                <a:tc>
                  <a:txBody>
                    <a:bodyPr/>
                    <a:lstStyle/>
                    <a:p>
                      <a:pPr>
                        <a:lnSpc>
                          <a:spcPct val="115000"/>
                        </a:lnSpc>
                        <a:spcAft>
                          <a:spcPts val="0"/>
                        </a:spcAft>
                      </a:pPr>
                      <a:r>
                        <a:rPr lang="ru-RU" sz="1400">
                          <a:effectLst/>
                          <a:latin typeface="Times New Roman"/>
                          <a:ea typeface="Calibri"/>
                          <a:cs typeface="Calibri"/>
                        </a:rPr>
                        <a:t>Рівень перерозподілу ВВП через зведений бюджет, %</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не більше 30</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30,6</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31,6</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30,4</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28,2</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-0,6</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-1,6</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-0,4</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1,8</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5581">
                <a:tc>
                  <a:txBody>
                    <a:bodyPr/>
                    <a:lstStyle/>
                    <a:p>
                      <a:pPr>
                        <a:lnSpc>
                          <a:spcPct val="115000"/>
                        </a:lnSpc>
                        <a:spcAft>
                          <a:spcPts val="0"/>
                        </a:spcAft>
                      </a:pPr>
                      <a:r>
                        <a:rPr lang="ru-RU" sz="1400">
                          <a:effectLst/>
                          <a:latin typeface="Times New Roman"/>
                          <a:ea typeface="Calibri"/>
                          <a:cs typeface="Calibri"/>
                        </a:rPr>
                        <a:t>Відношення дефіциту, профіциту державного бюджету до ВВП, %</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не більше 3</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1,8</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solidFill>
                            <a:srgbClr val="FF0000"/>
                          </a:solidFill>
                          <a:effectLst/>
                          <a:latin typeface="Times New Roman"/>
                          <a:ea typeface="Calibri"/>
                          <a:cs typeface="Calibri"/>
                        </a:rPr>
                        <a:t>3,8</a:t>
                      </a:r>
                      <a:endParaRPr lang="uk-UA" sz="1400" dirty="0">
                        <a:solidFill>
                          <a:srgbClr val="FF0000"/>
                        </a:solidFill>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solidFill>
                            <a:srgbClr val="FF0000"/>
                          </a:solidFill>
                          <a:effectLst/>
                          <a:latin typeface="Times New Roman"/>
                          <a:ea typeface="Calibri"/>
                          <a:cs typeface="Calibri"/>
                        </a:rPr>
                        <a:t>4,5</a:t>
                      </a:r>
                      <a:endParaRPr lang="uk-UA" sz="1400" dirty="0">
                        <a:solidFill>
                          <a:srgbClr val="FF0000"/>
                        </a:solidFill>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solidFill>
                            <a:srgbClr val="FF0000"/>
                          </a:solidFill>
                          <a:effectLst/>
                          <a:latin typeface="Times New Roman"/>
                          <a:ea typeface="Calibri"/>
                          <a:cs typeface="Calibri"/>
                        </a:rPr>
                        <a:t>4,7</a:t>
                      </a:r>
                      <a:endParaRPr lang="uk-UA" sz="1400" dirty="0">
                        <a:solidFill>
                          <a:srgbClr val="FF0000"/>
                        </a:solidFill>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1,2</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0,8</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1,5</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1,7</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4476">
                <a:tc>
                  <a:txBody>
                    <a:bodyPr/>
                    <a:lstStyle/>
                    <a:p>
                      <a:pPr>
                        <a:lnSpc>
                          <a:spcPct val="115000"/>
                        </a:lnSpc>
                        <a:spcAft>
                          <a:spcPts val="0"/>
                        </a:spcAft>
                      </a:pPr>
                      <a:r>
                        <a:rPr lang="ru-RU" sz="1400">
                          <a:effectLst/>
                          <a:latin typeface="Times New Roman"/>
                          <a:ea typeface="Calibri"/>
                          <a:cs typeface="Calibri"/>
                        </a:rPr>
                        <a:t>Покриття дефіциту зведеного бюджету за рахунок зовнішніх запозичень, %</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не більше 30</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148,9</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-91,5</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-82,4</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-249</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-119</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61,5</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52,4</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219</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2267">
                <a:tc>
                  <a:txBody>
                    <a:bodyPr/>
                    <a:lstStyle/>
                    <a:p>
                      <a:pPr>
                        <a:lnSpc>
                          <a:spcPct val="115000"/>
                        </a:lnSpc>
                        <a:spcAft>
                          <a:spcPts val="0"/>
                        </a:spcAft>
                      </a:pPr>
                      <a:r>
                        <a:rPr lang="ru-RU" sz="1400">
                          <a:effectLst/>
                          <a:latin typeface="Times New Roman"/>
                          <a:ea typeface="Calibri"/>
                          <a:cs typeface="Calibri"/>
                        </a:rPr>
                        <a:t>Відношення дефіциту, профіциту торговельного балансу до загального обсягу зовнішньої торгівлі, %</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не більше 5</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solidFill>
                            <a:srgbClr val="FF0000"/>
                          </a:solidFill>
                          <a:effectLst/>
                          <a:latin typeface="Times New Roman"/>
                          <a:ea typeface="Calibri"/>
                          <a:cs typeface="Calibri"/>
                        </a:rPr>
                        <a:t>8,3</a:t>
                      </a:r>
                      <a:endParaRPr lang="uk-UA" sz="1400" dirty="0">
                        <a:solidFill>
                          <a:srgbClr val="FF0000"/>
                        </a:solidFill>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solidFill>
                            <a:srgbClr val="FF0000"/>
                          </a:solidFill>
                          <a:effectLst/>
                          <a:latin typeface="Times New Roman"/>
                          <a:ea typeface="Calibri"/>
                          <a:cs typeface="Calibri"/>
                        </a:rPr>
                        <a:t>9,2</a:t>
                      </a:r>
                      <a:endParaRPr lang="uk-UA" sz="1400" dirty="0">
                        <a:solidFill>
                          <a:srgbClr val="FF0000"/>
                        </a:solidFill>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solidFill>
                            <a:srgbClr val="FF0000"/>
                          </a:solidFill>
                          <a:effectLst/>
                          <a:latin typeface="Times New Roman"/>
                          <a:ea typeface="Calibri"/>
                          <a:cs typeface="Calibri"/>
                        </a:rPr>
                        <a:t>12,8</a:t>
                      </a:r>
                      <a:endParaRPr lang="uk-UA" sz="1400" dirty="0">
                        <a:solidFill>
                          <a:srgbClr val="FF0000"/>
                        </a:solidFill>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solidFill>
                            <a:srgbClr val="FF0000"/>
                          </a:solidFill>
                          <a:effectLst/>
                          <a:latin typeface="Times New Roman"/>
                          <a:ea typeface="Calibri"/>
                          <a:cs typeface="Calibri"/>
                        </a:rPr>
                        <a:t>4,9</a:t>
                      </a:r>
                      <a:endParaRPr lang="uk-UA" sz="1400" dirty="0">
                        <a:solidFill>
                          <a:srgbClr val="FF0000"/>
                        </a:solidFill>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-3,3</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4,2</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7,8</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-0,1</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4884">
                <a:tc>
                  <a:txBody>
                    <a:bodyPr/>
                    <a:lstStyle/>
                    <a:p>
                      <a:pPr>
                        <a:lnSpc>
                          <a:spcPct val="115000"/>
                        </a:lnSpc>
                        <a:spcAft>
                          <a:spcPts val="0"/>
                        </a:spcAft>
                      </a:pPr>
                      <a:r>
                        <a:rPr lang="ru-RU" sz="1400">
                          <a:effectLst/>
                          <a:latin typeface="Times New Roman"/>
                          <a:ea typeface="Calibri"/>
                          <a:cs typeface="Calibri"/>
                        </a:rPr>
                        <a:t>Обсяг трансфертів з державного бюджету, % до ВВП</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не більше 15</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7,3</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8,8</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8,0</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6,1</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7,7</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-6,2</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Times New Roman"/>
                          <a:ea typeface="Calibri"/>
                          <a:cs typeface="Calibri"/>
                        </a:rPr>
                        <a:t>-7,0</a:t>
                      </a:r>
                      <a:endParaRPr lang="uk-UA" sz="140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a:ea typeface="Calibri"/>
                          <a:cs typeface="Calibri"/>
                        </a:rPr>
                        <a:t>-8,9</a:t>
                      </a:r>
                      <a:endParaRPr lang="uk-UA" sz="1400" dirty="0">
                        <a:effectLst/>
                        <a:latin typeface="Calibri"/>
                        <a:ea typeface="Calibri"/>
                        <a:cs typeface="Calibri"/>
                      </a:endParaRPr>
                    </a:p>
                  </a:txBody>
                  <a:tcPr marL="40810" marR="40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1476672" y="50127"/>
            <a:ext cx="1171086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Показники</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стану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бюджетної</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безпеки</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України</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відхилення</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нормативних</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значень</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2011-2014 роки</a:t>
            </a:r>
            <a:endParaRPr kumimoji="0" lang="ru-RU" altLang="uk-UA"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28918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355770686"/>
              </p:ext>
            </p:extLst>
          </p:nvPr>
        </p:nvGraphicFramePr>
        <p:xfrm>
          <a:off x="251521" y="764705"/>
          <a:ext cx="8712967" cy="5904652"/>
        </p:xfrm>
        <a:graphic>
          <a:graphicData uri="http://schemas.openxmlformats.org/drawingml/2006/table">
            <a:tbl>
              <a:tblPr firstRow="1" firstCol="1" bandRow="1"/>
              <a:tblGrid>
                <a:gridCol w="2839282"/>
                <a:gridCol w="803663"/>
                <a:gridCol w="1261269"/>
                <a:gridCol w="1261269"/>
                <a:gridCol w="1347580"/>
                <a:gridCol w="1199904"/>
              </a:tblGrid>
              <a:tr h="275638">
                <a:tc rowSpan="2" gridSpan="2">
                  <a:txBody>
                    <a:bodyPr/>
                    <a:lstStyle/>
                    <a:p>
                      <a:pPr algn="ctr">
                        <a:lnSpc>
                          <a:spcPct val="115000"/>
                        </a:lnSpc>
                        <a:spcAft>
                          <a:spcPts val="0"/>
                        </a:spcAft>
                      </a:pPr>
                      <a:r>
                        <a:rPr lang="uk-UA" sz="1400" b="1" dirty="0">
                          <a:effectLst/>
                          <a:latin typeface="Times New Roman"/>
                          <a:ea typeface="Calibri"/>
                          <a:cs typeface="Calibri"/>
                        </a:rPr>
                        <a:t>Індикатор та його порогове значення</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gridSpan="4">
                  <a:txBody>
                    <a:bodyPr/>
                    <a:lstStyle/>
                    <a:p>
                      <a:pPr algn="ctr">
                        <a:lnSpc>
                          <a:spcPct val="115000"/>
                        </a:lnSpc>
                        <a:spcAft>
                          <a:spcPts val="0"/>
                        </a:spcAft>
                      </a:pPr>
                      <a:r>
                        <a:rPr lang="uk-UA" sz="1400" b="1" dirty="0">
                          <a:effectLst/>
                          <a:latin typeface="Times New Roman"/>
                          <a:ea typeface="Calibri"/>
                          <a:cs typeface="Calibri"/>
                        </a:rPr>
                        <a:t>Рік</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r>
              <a:tr h="268048">
                <a:tc gridSpan="2" vMerge="1">
                  <a:txBody>
                    <a:bodyPr/>
                    <a:lstStyle/>
                    <a:p>
                      <a:endParaRPr lang="uk-UA"/>
                    </a:p>
                  </a:txBody>
                  <a:tcPr/>
                </a:tc>
                <a:tc hMerge="1" vMerge="1">
                  <a:txBody>
                    <a:bodyPr/>
                    <a:lstStyle/>
                    <a:p>
                      <a:endParaRPr lang="uk-UA"/>
                    </a:p>
                  </a:txBody>
                  <a:tcPr/>
                </a:tc>
                <a:tc>
                  <a:txBody>
                    <a:bodyPr/>
                    <a:lstStyle/>
                    <a:p>
                      <a:pPr algn="ctr">
                        <a:lnSpc>
                          <a:spcPct val="115000"/>
                        </a:lnSpc>
                        <a:spcAft>
                          <a:spcPts val="0"/>
                        </a:spcAft>
                      </a:pPr>
                      <a:r>
                        <a:rPr lang="uk-UA" sz="1400" b="1" dirty="0">
                          <a:effectLst/>
                          <a:latin typeface="Times New Roman"/>
                          <a:ea typeface="Calibri"/>
                          <a:cs typeface="Calibri"/>
                        </a:rPr>
                        <a:t>2011</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a:effectLst/>
                          <a:latin typeface="Times New Roman"/>
                          <a:ea typeface="Calibri"/>
                          <a:cs typeface="Calibri"/>
                        </a:rPr>
                        <a:t>2012</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a:effectLst/>
                          <a:latin typeface="Times New Roman"/>
                          <a:ea typeface="Calibri"/>
                          <a:cs typeface="Calibri"/>
                        </a:rPr>
                        <a:t>2013</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a:effectLst/>
                          <a:latin typeface="Times New Roman"/>
                          <a:ea typeface="Calibri"/>
                          <a:cs typeface="Calibri"/>
                        </a:rPr>
                        <a:t>2014</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145">
                <a:tc>
                  <a:txBody>
                    <a:bodyPr/>
                    <a:lstStyle/>
                    <a:p>
                      <a:pPr algn="ctr">
                        <a:lnSpc>
                          <a:spcPct val="115000"/>
                        </a:lnSpc>
                        <a:spcAft>
                          <a:spcPts val="0"/>
                        </a:spcAft>
                      </a:pPr>
                      <a:r>
                        <a:rPr lang="uk-UA" sz="1400" b="1">
                          <a:effectLst/>
                          <a:latin typeface="Times New Roman"/>
                          <a:ea typeface="Calibri"/>
                          <a:cs typeface="Calibri"/>
                        </a:rPr>
                        <a:t>Відношення обсягу грошового агрегату М3 до ВВП (рівень монетизації), %</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effectLst/>
                          <a:latin typeface="Times New Roman"/>
                          <a:ea typeface="Calibri"/>
                          <a:cs typeface="Calibri"/>
                        </a:rPr>
                        <a:t>Не більше 50</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52,65</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54,88</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61,14</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61,07</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2193">
                <a:tc>
                  <a:txBody>
                    <a:bodyPr/>
                    <a:lstStyle/>
                    <a:p>
                      <a:pPr algn="ctr">
                        <a:lnSpc>
                          <a:spcPct val="115000"/>
                        </a:lnSpc>
                        <a:spcAft>
                          <a:spcPts val="0"/>
                        </a:spcAft>
                      </a:pPr>
                      <a:r>
                        <a:rPr lang="uk-UA" sz="1400" b="1">
                          <a:effectLst/>
                          <a:latin typeface="Times New Roman"/>
                          <a:ea typeface="Calibri"/>
                          <a:cs typeface="Calibri"/>
                        </a:rPr>
                        <a:t>Відношення ВВП до обсягу грошового агрегату М2 (швидкість обігу), кількість обертів</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effectLst/>
                          <a:latin typeface="Times New Roman"/>
                          <a:ea typeface="Calibri"/>
                          <a:cs typeface="Calibri"/>
                        </a:rPr>
                        <a:t>Не більше 2</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a:effectLst/>
                          <a:latin typeface="Times New Roman"/>
                          <a:ea typeface="Calibri"/>
                          <a:cs typeface="Calibri"/>
                        </a:rPr>
                        <a:t>1,91</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effectLst/>
                          <a:latin typeface="Times New Roman"/>
                          <a:ea typeface="Calibri"/>
                          <a:cs typeface="Calibri"/>
                        </a:rPr>
                        <a:t>1,83</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a:effectLst/>
                          <a:latin typeface="Times New Roman"/>
                          <a:ea typeface="Calibri"/>
                          <a:cs typeface="Calibri"/>
                        </a:rPr>
                        <a:t>1,65</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a:effectLst/>
                          <a:latin typeface="Times New Roman"/>
                          <a:ea typeface="Calibri"/>
                          <a:cs typeface="Calibri"/>
                        </a:rPr>
                        <a:t>1,64</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145">
                <a:tc>
                  <a:txBody>
                    <a:bodyPr/>
                    <a:lstStyle/>
                    <a:p>
                      <a:pPr algn="ctr">
                        <a:lnSpc>
                          <a:spcPct val="115000"/>
                        </a:lnSpc>
                        <a:spcAft>
                          <a:spcPts val="0"/>
                        </a:spcAft>
                      </a:pPr>
                      <a:r>
                        <a:rPr lang="uk-UA" sz="1400" b="1">
                          <a:effectLst/>
                          <a:latin typeface="Times New Roman"/>
                          <a:ea typeface="Calibri"/>
                          <a:cs typeface="Calibri"/>
                        </a:rPr>
                        <a:t>Обсяг готівки, % до ВВП</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effectLst/>
                          <a:latin typeface="Times New Roman"/>
                          <a:ea typeface="Calibri"/>
                          <a:cs typeface="Calibri"/>
                        </a:rPr>
                        <a:t>Не більше 4</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14,79</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14,42</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16,01</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18,06</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145">
                <a:tc>
                  <a:txBody>
                    <a:bodyPr/>
                    <a:lstStyle/>
                    <a:p>
                      <a:pPr algn="ctr">
                        <a:lnSpc>
                          <a:spcPct val="115000"/>
                        </a:lnSpc>
                        <a:spcAft>
                          <a:spcPts val="0"/>
                        </a:spcAft>
                      </a:pPr>
                      <a:r>
                        <a:rPr lang="uk-UA" sz="1400" b="1">
                          <a:effectLst/>
                          <a:latin typeface="Times New Roman"/>
                          <a:ea typeface="Calibri"/>
                          <a:cs typeface="Calibri"/>
                        </a:rPr>
                        <a:t>Рівень інфляції (до грудня попереднього року), %</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effectLst/>
                          <a:latin typeface="Times New Roman"/>
                          <a:ea typeface="Calibri"/>
                          <a:cs typeface="Calibri"/>
                        </a:rPr>
                        <a:t>Не більше 107</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a:effectLst/>
                          <a:latin typeface="Times New Roman"/>
                          <a:ea typeface="Calibri"/>
                          <a:cs typeface="Calibri"/>
                        </a:rPr>
                        <a:t>104,6</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a:effectLst/>
                          <a:latin typeface="Times New Roman"/>
                          <a:ea typeface="Calibri"/>
                          <a:cs typeface="Calibri"/>
                        </a:rPr>
                        <a:t>99,8</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effectLst/>
                          <a:latin typeface="Times New Roman"/>
                          <a:ea typeface="Calibri"/>
                          <a:cs typeface="Calibri"/>
                        </a:rPr>
                        <a:t>100,5</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124,9</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2193">
                <a:tc>
                  <a:txBody>
                    <a:bodyPr/>
                    <a:lstStyle/>
                    <a:p>
                      <a:pPr algn="ctr">
                        <a:lnSpc>
                          <a:spcPct val="115000"/>
                        </a:lnSpc>
                        <a:spcAft>
                          <a:spcPts val="0"/>
                        </a:spcAft>
                      </a:pPr>
                      <a:r>
                        <a:rPr lang="uk-UA" sz="1400" b="1">
                          <a:effectLst/>
                          <a:latin typeface="Times New Roman"/>
                          <a:ea typeface="Calibri"/>
                          <a:cs typeface="Calibri"/>
                        </a:rPr>
                        <a:t>Частка довгострокових кредитів у загальному обсязі кредитів, наданих банківськими установами, %</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effectLst/>
                          <a:latin typeface="Times New Roman"/>
                          <a:ea typeface="Calibri"/>
                          <a:cs typeface="Calibri"/>
                        </a:rPr>
                        <a:t>Не менше 30</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effectLst/>
                          <a:latin typeface="Times New Roman"/>
                          <a:ea typeface="Calibri"/>
                          <a:cs typeface="Calibri"/>
                        </a:rPr>
                        <a:t>42</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a:effectLst/>
                          <a:latin typeface="Times New Roman"/>
                          <a:ea typeface="Calibri"/>
                          <a:cs typeface="Calibri"/>
                        </a:rPr>
                        <a:t>48,35</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effectLst/>
                          <a:latin typeface="Times New Roman"/>
                          <a:ea typeface="Calibri"/>
                          <a:cs typeface="Calibri"/>
                        </a:rPr>
                        <a:t>45,69</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effectLst/>
                          <a:latin typeface="Times New Roman"/>
                          <a:ea typeface="Calibri"/>
                          <a:cs typeface="Calibri"/>
                        </a:rPr>
                        <a:t>42,36</a:t>
                      </a:r>
                      <a:endParaRPr lang="uk-UA" sz="1400" dirty="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145">
                <a:tc>
                  <a:txBody>
                    <a:bodyPr/>
                    <a:lstStyle/>
                    <a:p>
                      <a:pPr algn="ctr">
                        <a:lnSpc>
                          <a:spcPct val="115000"/>
                        </a:lnSpc>
                        <a:spcAft>
                          <a:spcPts val="0"/>
                        </a:spcAft>
                      </a:pPr>
                      <a:r>
                        <a:rPr lang="uk-UA" sz="1400" b="1">
                          <a:effectLst/>
                          <a:latin typeface="Times New Roman"/>
                          <a:ea typeface="Calibri"/>
                          <a:cs typeface="Calibri"/>
                        </a:rPr>
                        <a:t>Рівень середньої процентної ставки кредитів банківських установ відносно інфляції, %</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effectLst/>
                          <a:latin typeface="Times New Roman"/>
                          <a:ea typeface="Calibri"/>
                          <a:cs typeface="Calibri"/>
                        </a:rPr>
                        <a:t>Не більше 5</a:t>
                      </a:r>
                      <a:endParaRPr lang="uk-UA" sz="1400">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9,27</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16,83</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17,41</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400" dirty="0">
                          <a:solidFill>
                            <a:srgbClr val="FF0000"/>
                          </a:solidFill>
                          <a:effectLst/>
                          <a:latin typeface="Times New Roman"/>
                          <a:ea typeface="Calibri"/>
                          <a:cs typeface="Calibri"/>
                        </a:rPr>
                        <a:t>15,77</a:t>
                      </a:r>
                      <a:endParaRPr lang="uk-UA" sz="1400" dirty="0">
                        <a:solidFill>
                          <a:srgbClr val="FF0000"/>
                        </a:solidFill>
                        <a:effectLst/>
                        <a:latin typeface="Calibri"/>
                        <a:ea typeface="Calibri"/>
                        <a:cs typeface="Calibri"/>
                      </a:endParaRPr>
                    </a:p>
                  </a:txBody>
                  <a:tcPr marL="51072" marR="51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251520" y="266698"/>
            <a:ext cx="7632849"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1"/>
                </a:solidFill>
                <a:effectLst/>
                <a:latin typeface="Times New Roman" panose="02020603050405020304" pitchFamily="18" charset="0"/>
                <a:ea typeface="Calibri" pitchFamily="34" charset="0"/>
                <a:cs typeface="Times New Roman" pitchFamily="18" charset="0"/>
              </a:rPr>
              <a:t>Показники грошово-кредитної безпеки України за 2011-2014 рр.</a:t>
            </a:r>
            <a:endParaRPr kumimoji="0" lang="uk-UA" altLang="uk-UA"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556947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986198785"/>
              </p:ext>
            </p:extLst>
          </p:nvPr>
        </p:nvGraphicFramePr>
        <p:xfrm>
          <a:off x="323527" y="692695"/>
          <a:ext cx="8568954" cy="5760640"/>
        </p:xfrm>
        <a:graphic>
          <a:graphicData uri="http://schemas.openxmlformats.org/drawingml/2006/table">
            <a:tbl>
              <a:tblPr firstRow="1" firstCol="1" bandRow="1"/>
              <a:tblGrid>
                <a:gridCol w="2221019"/>
                <a:gridCol w="1235366"/>
                <a:gridCol w="955337"/>
                <a:gridCol w="1385744"/>
                <a:gridCol w="1385744"/>
                <a:gridCol w="1385744"/>
              </a:tblGrid>
              <a:tr h="384043">
                <a:tc rowSpan="2" gridSpan="2">
                  <a:txBody>
                    <a:bodyPr/>
                    <a:lstStyle/>
                    <a:p>
                      <a:pPr algn="ctr">
                        <a:lnSpc>
                          <a:spcPct val="115000"/>
                        </a:lnSpc>
                        <a:spcAft>
                          <a:spcPts val="0"/>
                        </a:spcAft>
                      </a:pPr>
                      <a:r>
                        <a:rPr lang="uk-UA" sz="1200" b="1" dirty="0">
                          <a:effectLst/>
                          <a:latin typeface="Times New Roman"/>
                          <a:ea typeface="Calibri"/>
                          <a:cs typeface="Calibri"/>
                        </a:rPr>
                        <a:t>Індикатор та його порогове значення</a:t>
                      </a:r>
                      <a:endParaRPr lang="uk-UA" sz="11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gridSpan="4">
                  <a:txBody>
                    <a:bodyPr/>
                    <a:lstStyle/>
                    <a:p>
                      <a:pPr algn="ctr">
                        <a:lnSpc>
                          <a:spcPct val="115000"/>
                        </a:lnSpc>
                        <a:spcAft>
                          <a:spcPts val="0"/>
                        </a:spcAft>
                      </a:pPr>
                      <a:r>
                        <a:rPr lang="uk-UA" sz="1200" b="1">
                          <a:effectLst/>
                          <a:latin typeface="Times New Roman"/>
                          <a:ea typeface="Calibri"/>
                          <a:cs typeface="Calibri"/>
                        </a:rPr>
                        <a:t>Рік</a:t>
                      </a:r>
                      <a:endParaRPr lang="uk-UA"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r>
              <a:tr h="384043">
                <a:tc gridSpan="2" vMerge="1">
                  <a:txBody>
                    <a:bodyPr/>
                    <a:lstStyle/>
                    <a:p>
                      <a:endParaRPr lang="uk-UA"/>
                    </a:p>
                  </a:txBody>
                  <a:tcPr/>
                </a:tc>
                <a:tc hMerge="1" vMerge="1">
                  <a:txBody>
                    <a:bodyPr/>
                    <a:lstStyle/>
                    <a:p>
                      <a:endParaRPr lang="uk-UA"/>
                    </a:p>
                  </a:txBody>
                  <a:tcPr/>
                </a:tc>
                <a:tc>
                  <a:txBody>
                    <a:bodyPr/>
                    <a:lstStyle/>
                    <a:p>
                      <a:pPr algn="ctr">
                        <a:lnSpc>
                          <a:spcPct val="115000"/>
                        </a:lnSpc>
                        <a:spcAft>
                          <a:spcPts val="0"/>
                        </a:spcAft>
                      </a:pPr>
                      <a:r>
                        <a:rPr lang="uk-UA" sz="1200" b="1">
                          <a:effectLst/>
                          <a:latin typeface="Times New Roman"/>
                          <a:ea typeface="Calibri"/>
                          <a:cs typeface="Calibri"/>
                        </a:rPr>
                        <a:t>2011</a:t>
                      </a:r>
                      <a:endParaRPr lang="uk-UA"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200" b="1">
                          <a:effectLst/>
                          <a:latin typeface="Times New Roman"/>
                          <a:ea typeface="Calibri"/>
                          <a:cs typeface="Calibri"/>
                        </a:rPr>
                        <a:t>2012</a:t>
                      </a:r>
                      <a:endParaRPr lang="uk-UA"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200" b="1">
                          <a:effectLst/>
                          <a:latin typeface="Times New Roman"/>
                          <a:ea typeface="Calibri"/>
                          <a:cs typeface="Calibri"/>
                        </a:rPr>
                        <a:t>2013</a:t>
                      </a:r>
                      <a:endParaRPr lang="uk-UA"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200" b="1">
                          <a:effectLst/>
                          <a:latin typeface="Times New Roman"/>
                          <a:ea typeface="Calibri"/>
                          <a:cs typeface="Calibri"/>
                        </a:rPr>
                        <a:t>2014</a:t>
                      </a:r>
                      <a:endParaRPr lang="uk-UA"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3">
                <a:tc>
                  <a:txBody>
                    <a:bodyPr/>
                    <a:lstStyle/>
                    <a:p>
                      <a:pPr algn="ctr">
                        <a:lnSpc>
                          <a:spcPct val="115000"/>
                        </a:lnSpc>
                        <a:spcAft>
                          <a:spcPts val="0"/>
                        </a:spcAft>
                      </a:pPr>
                      <a:r>
                        <a:rPr lang="uk-UA" sz="1600" b="1" dirty="0">
                          <a:effectLst/>
                          <a:latin typeface="Times New Roman"/>
                          <a:ea typeface="Calibri"/>
                          <a:cs typeface="Calibri"/>
                        </a:rPr>
                        <a:t>Темп зміни індексу офіційного курсу гривні до </a:t>
                      </a:r>
                      <a:r>
                        <a:rPr lang="uk-UA" sz="1600" b="1" dirty="0" err="1">
                          <a:effectLst/>
                          <a:latin typeface="Times New Roman"/>
                          <a:ea typeface="Calibri"/>
                          <a:cs typeface="Calibri"/>
                        </a:rPr>
                        <a:t>до</a:t>
                      </a:r>
                      <a:r>
                        <a:rPr lang="uk-UA" sz="1600" b="1" dirty="0">
                          <a:effectLst/>
                          <a:latin typeface="Times New Roman"/>
                          <a:ea typeface="Calibri"/>
                          <a:cs typeface="Calibri"/>
                        </a:rPr>
                        <a:t> </a:t>
                      </a:r>
                      <a:r>
                        <a:rPr lang="uk-UA" sz="1600" b="1" dirty="0" err="1">
                          <a:effectLst/>
                          <a:latin typeface="Times New Roman"/>
                          <a:ea typeface="Calibri"/>
                          <a:cs typeface="Calibri"/>
                        </a:rPr>
                        <a:t>дол</a:t>
                      </a:r>
                      <a:r>
                        <a:rPr lang="uk-UA" sz="1600" b="1" dirty="0">
                          <a:effectLst/>
                          <a:latin typeface="Times New Roman"/>
                          <a:ea typeface="Calibri"/>
                          <a:cs typeface="Calibri"/>
                        </a:rPr>
                        <a:t>. США до показників попереднього періоду</a:t>
                      </a:r>
                      <a:endParaRPr lang="uk-UA" sz="16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a:ea typeface="Calibri"/>
                          <a:cs typeface="Calibri"/>
                        </a:rPr>
                        <a:t>Не більше 6</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effectLst/>
                          <a:latin typeface="Times New Roman"/>
                          <a:ea typeface="Calibri"/>
                          <a:cs typeface="Calibri"/>
                        </a:rPr>
                        <a:t>0,35</a:t>
                      </a:r>
                      <a:endParaRPr lang="uk-UA" sz="16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a:ea typeface="Calibri"/>
                          <a:cs typeface="Calibri"/>
                        </a:rPr>
                        <a:t>0,04</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effectLst/>
                          <a:latin typeface="Times New Roman"/>
                          <a:ea typeface="Calibri"/>
                          <a:cs typeface="Calibri"/>
                        </a:rPr>
                        <a:t>6,78</a:t>
                      </a:r>
                      <a:endParaRPr lang="uk-UA" sz="16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a:ea typeface="Calibri"/>
                          <a:cs typeface="Calibri"/>
                        </a:rPr>
                        <a:t>91,84</a:t>
                      </a:r>
                      <a:endParaRPr lang="uk-UA" sz="16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3">
                <a:tc>
                  <a:txBody>
                    <a:bodyPr/>
                    <a:lstStyle/>
                    <a:p>
                      <a:pPr algn="ctr">
                        <a:lnSpc>
                          <a:spcPct val="115000"/>
                        </a:lnSpc>
                        <a:spcAft>
                          <a:spcPts val="0"/>
                        </a:spcAft>
                      </a:pPr>
                      <a:r>
                        <a:rPr lang="uk-UA" sz="1600" b="1">
                          <a:effectLst/>
                          <a:latin typeface="Times New Roman"/>
                          <a:ea typeface="Calibri"/>
                          <a:cs typeface="Calibri"/>
                        </a:rPr>
                        <a:t>Відношення обсягів депозитів в іноземній валюті до загального обсягу депозитів (рівень доларизації), %</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a:ea typeface="Calibri"/>
                          <a:cs typeface="Calibri"/>
                        </a:rPr>
                        <a:t>Не більше 25</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a:ea typeface="Calibri"/>
                          <a:cs typeface="Calibri"/>
                        </a:rPr>
                        <a:t>42,97</a:t>
                      </a:r>
                      <a:endParaRPr lang="uk-UA" sz="16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a:ea typeface="Calibri"/>
                          <a:cs typeface="Calibri"/>
                        </a:rPr>
                        <a:t>44,03</a:t>
                      </a:r>
                      <a:endParaRPr lang="uk-UA" sz="16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a:ea typeface="Calibri"/>
                          <a:cs typeface="Calibri"/>
                        </a:rPr>
                        <a:t>37,4</a:t>
                      </a:r>
                      <a:endParaRPr lang="uk-UA" sz="16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a:ea typeface="Calibri"/>
                          <a:cs typeface="Calibri"/>
                        </a:rPr>
                        <a:t>43,4</a:t>
                      </a:r>
                      <a:endParaRPr lang="uk-UA" sz="16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2128">
                <a:tc>
                  <a:txBody>
                    <a:bodyPr/>
                    <a:lstStyle/>
                    <a:p>
                      <a:pPr algn="ctr">
                        <a:lnSpc>
                          <a:spcPct val="115000"/>
                        </a:lnSpc>
                        <a:spcAft>
                          <a:spcPts val="0"/>
                        </a:spcAft>
                      </a:pPr>
                      <a:r>
                        <a:rPr lang="uk-UA" sz="1600" b="1">
                          <a:effectLst/>
                          <a:latin typeface="Times New Roman"/>
                          <a:ea typeface="Calibri"/>
                          <a:cs typeface="Calibri"/>
                        </a:rPr>
                        <a:t>Валові міжнародні резерви України, місяці імпорту</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a:ea typeface="Calibri"/>
                          <a:cs typeface="Calibri"/>
                        </a:rPr>
                        <a:t>Не менше 3</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a:ea typeface="Calibri"/>
                          <a:cs typeface="Calibri"/>
                        </a:rPr>
                        <a:t>3,85</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a:ea typeface="Calibri"/>
                          <a:cs typeface="Calibri"/>
                        </a:rPr>
                        <a:t>2,81</a:t>
                      </a:r>
                      <a:endParaRPr lang="uk-UA" sz="16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a:ea typeface="Calibri"/>
                          <a:cs typeface="Calibri"/>
                        </a:rPr>
                        <a:t>2,4</a:t>
                      </a:r>
                      <a:endParaRPr lang="uk-UA" sz="16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a:ea typeface="Calibri"/>
                          <a:cs typeface="Calibri"/>
                        </a:rPr>
                        <a:t>2,2</a:t>
                      </a:r>
                      <a:endParaRPr lang="uk-UA" sz="16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323528" y="-92133"/>
            <a:ext cx="856895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Основні показники валютної безпеки України протягом 2011-2014 </a:t>
            </a:r>
            <a:r>
              <a:rPr kumimoji="0" lang="uk-UA"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рр</a:t>
            </a:r>
            <a:endParaRPr kumimoji="0" lang="uk-UA" alt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785632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761502084"/>
              </p:ext>
            </p:extLst>
          </p:nvPr>
        </p:nvGraphicFramePr>
        <p:xfrm>
          <a:off x="251520" y="757246"/>
          <a:ext cx="8705901" cy="5923788"/>
        </p:xfrm>
        <a:graphic>
          <a:graphicData uri="http://schemas.openxmlformats.org/drawingml/2006/table">
            <a:tbl>
              <a:tblPr firstRow="1" firstCol="1" bandRow="1"/>
              <a:tblGrid>
                <a:gridCol w="1584176"/>
                <a:gridCol w="895569"/>
                <a:gridCol w="808186"/>
                <a:gridCol w="808186"/>
                <a:gridCol w="808186"/>
                <a:gridCol w="783490"/>
                <a:gridCol w="753103"/>
                <a:gridCol w="753103"/>
                <a:gridCol w="755951"/>
                <a:gridCol w="755951"/>
              </a:tblGrid>
              <a:tr h="307373">
                <a:tc rowSpan="2">
                  <a:txBody>
                    <a:bodyPr/>
                    <a:lstStyle/>
                    <a:p>
                      <a:pPr>
                        <a:lnSpc>
                          <a:spcPct val="115000"/>
                        </a:lnSpc>
                        <a:spcAft>
                          <a:spcPts val="0"/>
                        </a:spcAft>
                      </a:pPr>
                      <a:r>
                        <a:rPr lang="ru-RU" sz="1300" dirty="0" err="1">
                          <a:solidFill>
                            <a:srgbClr val="000000"/>
                          </a:solidFill>
                          <a:effectLst/>
                          <a:latin typeface="Times New Roman"/>
                          <a:ea typeface="Calibri"/>
                          <a:cs typeface="Calibri"/>
                        </a:rPr>
                        <a:t>Індикатори</a:t>
                      </a:r>
                      <a:r>
                        <a:rPr lang="ru-RU" sz="1300" dirty="0">
                          <a:solidFill>
                            <a:srgbClr val="000000"/>
                          </a:solidFill>
                          <a:effectLst/>
                          <a:latin typeface="Times New Roman"/>
                          <a:ea typeface="Calibri"/>
                          <a:cs typeface="Calibri"/>
                        </a:rPr>
                        <a:t> стану </a:t>
                      </a:r>
                      <a:r>
                        <a:rPr lang="ru-RU" sz="1300" dirty="0" err="1">
                          <a:solidFill>
                            <a:srgbClr val="000000"/>
                          </a:solidFill>
                          <a:effectLst/>
                          <a:latin typeface="Times New Roman"/>
                          <a:ea typeface="Calibri"/>
                          <a:cs typeface="Calibri"/>
                        </a:rPr>
                        <a:t>боргової</a:t>
                      </a:r>
                      <a:r>
                        <a:rPr lang="ru-RU" sz="1300" dirty="0">
                          <a:solidFill>
                            <a:srgbClr val="000000"/>
                          </a:solidFill>
                          <a:effectLst/>
                          <a:latin typeface="Times New Roman"/>
                          <a:ea typeface="Calibri"/>
                          <a:cs typeface="Calibri"/>
                        </a:rPr>
                        <a:t> </a:t>
                      </a:r>
                      <a:r>
                        <a:rPr lang="ru-RU" sz="1300" dirty="0" err="1">
                          <a:solidFill>
                            <a:srgbClr val="000000"/>
                          </a:solidFill>
                          <a:effectLst/>
                          <a:latin typeface="Times New Roman"/>
                          <a:ea typeface="Calibri"/>
                          <a:cs typeface="Calibri"/>
                        </a:rPr>
                        <a:t>безпеки</a:t>
                      </a:r>
                      <a:r>
                        <a:rPr lang="ru-RU" sz="1300" dirty="0">
                          <a:solidFill>
                            <a:srgbClr val="000000"/>
                          </a:solidFill>
                          <a:effectLst/>
                          <a:latin typeface="Times New Roman"/>
                          <a:ea typeface="Calibri"/>
                          <a:cs typeface="Calibri"/>
                        </a:rPr>
                        <a:t> </a:t>
                      </a:r>
                      <a:r>
                        <a:rPr lang="ru-RU" sz="1300" dirty="0" err="1">
                          <a:solidFill>
                            <a:srgbClr val="000000"/>
                          </a:solidFill>
                          <a:effectLst/>
                          <a:latin typeface="Times New Roman"/>
                          <a:ea typeface="Calibri"/>
                          <a:cs typeface="Calibri"/>
                        </a:rPr>
                        <a:t>України</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ru-RU" sz="1300">
                          <a:solidFill>
                            <a:srgbClr val="000000"/>
                          </a:solidFill>
                          <a:effectLst/>
                          <a:latin typeface="Times New Roman"/>
                          <a:ea typeface="Calibri"/>
                          <a:cs typeface="Calibri"/>
                        </a:rPr>
                        <a:t>Норматив</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0"/>
                        </a:spcAft>
                      </a:pPr>
                      <a:r>
                        <a:rPr lang="ru-RU" sz="1300">
                          <a:solidFill>
                            <a:srgbClr val="000000"/>
                          </a:solidFill>
                          <a:effectLst/>
                          <a:latin typeface="Times New Roman"/>
                          <a:ea typeface="Calibri"/>
                          <a:cs typeface="Calibri"/>
                        </a:rPr>
                        <a:t>Роки</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4">
                  <a:txBody>
                    <a:bodyPr/>
                    <a:lstStyle/>
                    <a:p>
                      <a:pPr algn="ctr">
                        <a:lnSpc>
                          <a:spcPct val="115000"/>
                        </a:lnSpc>
                        <a:spcAft>
                          <a:spcPts val="0"/>
                        </a:spcAft>
                      </a:pPr>
                      <a:r>
                        <a:rPr lang="ru-RU" sz="1300">
                          <a:solidFill>
                            <a:srgbClr val="000000"/>
                          </a:solidFill>
                          <a:effectLst/>
                          <a:latin typeface="Times New Roman"/>
                          <a:ea typeface="Calibri"/>
                          <a:cs typeface="Calibri"/>
                        </a:rPr>
                        <a:t>Відхилення від нормативного значення</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r>
              <a:tr h="153688">
                <a:tc vMerge="1">
                  <a:txBody>
                    <a:bodyPr/>
                    <a:lstStyle/>
                    <a:p>
                      <a:endParaRPr lang="uk-UA"/>
                    </a:p>
                  </a:txBody>
                  <a:tcPr/>
                </a:tc>
                <a:tc vMerge="1">
                  <a:txBody>
                    <a:bodyPr/>
                    <a:lstStyle/>
                    <a:p>
                      <a:endParaRPr lang="uk-UA"/>
                    </a:p>
                  </a:txBody>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2011</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2012</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2013</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2014</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2011</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2012</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2013</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2014</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061">
                <a:tc>
                  <a:txBody>
                    <a:bodyPr/>
                    <a:lstStyle/>
                    <a:p>
                      <a:pPr>
                        <a:lnSpc>
                          <a:spcPct val="115000"/>
                        </a:lnSpc>
                        <a:spcAft>
                          <a:spcPts val="0"/>
                        </a:spcAft>
                      </a:pPr>
                      <a:r>
                        <a:rPr lang="ru-RU" sz="1300">
                          <a:solidFill>
                            <a:srgbClr val="000000"/>
                          </a:solidFill>
                          <a:effectLst/>
                          <a:latin typeface="Times New Roman"/>
                          <a:ea typeface="Calibri"/>
                          <a:cs typeface="Calibri"/>
                        </a:rPr>
                        <a:t>Відношення загального обсягу державного боргу до ВВП, %</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err="1">
                          <a:solidFill>
                            <a:srgbClr val="000000"/>
                          </a:solidFill>
                          <a:effectLst/>
                          <a:latin typeface="Times New Roman"/>
                          <a:ea typeface="Calibri"/>
                          <a:cs typeface="Calibri"/>
                        </a:rPr>
                        <a:t>менше</a:t>
                      </a:r>
                      <a:r>
                        <a:rPr lang="ru-RU" sz="1300" dirty="0">
                          <a:solidFill>
                            <a:srgbClr val="000000"/>
                          </a:solidFill>
                          <a:effectLst/>
                          <a:latin typeface="Times New Roman"/>
                          <a:ea typeface="Calibri"/>
                          <a:cs typeface="Calibri"/>
                        </a:rPr>
                        <a:t>  55</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27,4</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28,3</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33,0</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62,6</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27,6</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26,7</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22,0</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-7,6</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061">
                <a:tc>
                  <a:txBody>
                    <a:bodyPr/>
                    <a:lstStyle/>
                    <a:p>
                      <a:pPr>
                        <a:lnSpc>
                          <a:spcPct val="115000"/>
                        </a:lnSpc>
                        <a:spcAft>
                          <a:spcPts val="0"/>
                        </a:spcAft>
                      </a:pPr>
                      <a:r>
                        <a:rPr lang="ru-RU" sz="1300">
                          <a:solidFill>
                            <a:srgbClr val="000000"/>
                          </a:solidFill>
                          <a:effectLst/>
                          <a:latin typeface="Times New Roman"/>
                          <a:ea typeface="Calibri"/>
                          <a:cs typeface="Calibri"/>
                        </a:rPr>
                        <a:t>Відношення загального обсягу зовнішнього боргу до ВВП, %</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a:solidFill>
                            <a:srgbClr val="000000"/>
                          </a:solidFill>
                          <a:effectLst/>
                          <a:latin typeface="Times New Roman"/>
                          <a:ea typeface="Calibri"/>
                          <a:cs typeface="Calibri"/>
                        </a:rPr>
                        <a:t>менше 25</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000000"/>
                          </a:solidFill>
                          <a:effectLst/>
                          <a:latin typeface="Times New Roman"/>
                          <a:ea typeface="Calibri"/>
                          <a:cs typeface="Calibri"/>
                        </a:rPr>
                        <a:t>15,0</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14,8</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15,3</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32,1</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10,0</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10,2</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9,7</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-7,1</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061">
                <a:tc>
                  <a:txBody>
                    <a:bodyPr/>
                    <a:lstStyle/>
                    <a:p>
                      <a:pPr>
                        <a:lnSpc>
                          <a:spcPct val="115000"/>
                        </a:lnSpc>
                        <a:spcAft>
                          <a:spcPts val="0"/>
                        </a:spcAft>
                      </a:pPr>
                      <a:r>
                        <a:rPr lang="ru-RU" sz="1300">
                          <a:solidFill>
                            <a:srgbClr val="000000"/>
                          </a:solidFill>
                          <a:effectLst/>
                          <a:latin typeface="Times New Roman"/>
                          <a:ea typeface="Calibri"/>
                          <a:cs typeface="Calibri"/>
                        </a:rPr>
                        <a:t>Рівень зовнішньої заборгованості на одну особу, дол. США</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менше  200</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000000"/>
                          </a:solidFill>
                          <a:effectLst/>
                          <a:latin typeface="Times New Roman"/>
                          <a:ea typeface="Calibri"/>
                          <a:cs typeface="Calibri"/>
                        </a:rPr>
                        <a:t>537,9</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000000"/>
                          </a:solidFill>
                          <a:effectLst/>
                          <a:latin typeface="Times New Roman"/>
                          <a:ea typeface="Calibri"/>
                          <a:cs typeface="Calibri"/>
                        </a:rPr>
                        <a:t>314,4</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492,1</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1073,7</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-337,9</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-114,4</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-292,1</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-873,7</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433">
                <a:tc>
                  <a:txBody>
                    <a:bodyPr/>
                    <a:lstStyle/>
                    <a:p>
                      <a:pPr>
                        <a:lnSpc>
                          <a:spcPct val="115000"/>
                        </a:lnSpc>
                        <a:spcAft>
                          <a:spcPts val="0"/>
                        </a:spcAft>
                      </a:pPr>
                      <a:r>
                        <a:rPr lang="ru-RU" sz="1300">
                          <a:solidFill>
                            <a:srgbClr val="000000"/>
                          </a:solidFill>
                          <a:effectLst/>
                          <a:latin typeface="Times New Roman"/>
                          <a:ea typeface="Calibri"/>
                          <a:cs typeface="Calibri"/>
                        </a:rPr>
                        <a:t>Відношення державного зовнішнього боргу до річного експорту товарів і послуг, %</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менше 70</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184,5</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196,2</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214,6</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356,8</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-114,5</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-126,2</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-144,6</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-286,8</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2122">
                <a:tc>
                  <a:txBody>
                    <a:bodyPr/>
                    <a:lstStyle/>
                    <a:p>
                      <a:pPr>
                        <a:lnSpc>
                          <a:spcPct val="115000"/>
                        </a:lnSpc>
                        <a:spcAft>
                          <a:spcPts val="0"/>
                        </a:spcAft>
                      </a:pPr>
                      <a:r>
                        <a:rPr lang="ru-RU" sz="1300" dirty="0" err="1">
                          <a:solidFill>
                            <a:srgbClr val="000000"/>
                          </a:solidFill>
                          <a:effectLst/>
                          <a:latin typeface="Times New Roman"/>
                          <a:ea typeface="Calibri"/>
                          <a:cs typeface="Calibri"/>
                        </a:rPr>
                        <a:t>Відношення</a:t>
                      </a:r>
                      <a:r>
                        <a:rPr lang="ru-RU" sz="1300" dirty="0">
                          <a:solidFill>
                            <a:srgbClr val="000000"/>
                          </a:solidFill>
                          <a:effectLst/>
                          <a:latin typeface="Times New Roman"/>
                          <a:ea typeface="Calibri"/>
                          <a:cs typeface="Calibri"/>
                        </a:rPr>
                        <a:t> </a:t>
                      </a:r>
                      <a:r>
                        <a:rPr lang="ru-RU" sz="1300" dirty="0" err="1">
                          <a:solidFill>
                            <a:srgbClr val="000000"/>
                          </a:solidFill>
                          <a:effectLst/>
                          <a:latin typeface="Times New Roman"/>
                          <a:ea typeface="Calibri"/>
                          <a:cs typeface="Calibri"/>
                        </a:rPr>
                        <a:t>відсоткових</a:t>
                      </a:r>
                      <a:r>
                        <a:rPr lang="ru-RU" sz="1300" dirty="0">
                          <a:solidFill>
                            <a:srgbClr val="000000"/>
                          </a:solidFill>
                          <a:effectLst/>
                          <a:latin typeface="Times New Roman"/>
                          <a:ea typeface="Calibri"/>
                          <a:cs typeface="Calibri"/>
                        </a:rPr>
                        <a:t> </a:t>
                      </a:r>
                      <a:r>
                        <a:rPr lang="ru-RU" sz="1300" dirty="0" err="1">
                          <a:solidFill>
                            <a:srgbClr val="000000"/>
                          </a:solidFill>
                          <a:effectLst/>
                          <a:latin typeface="Times New Roman"/>
                          <a:ea typeface="Calibri"/>
                          <a:cs typeface="Calibri"/>
                        </a:rPr>
                        <a:t>платежів</a:t>
                      </a:r>
                      <a:r>
                        <a:rPr lang="ru-RU" sz="1300" dirty="0">
                          <a:solidFill>
                            <a:srgbClr val="000000"/>
                          </a:solidFill>
                          <a:effectLst/>
                          <a:latin typeface="Times New Roman"/>
                          <a:ea typeface="Calibri"/>
                          <a:cs typeface="Calibri"/>
                        </a:rPr>
                        <a:t> з </a:t>
                      </a:r>
                      <a:r>
                        <a:rPr lang="ru-RU" sz="1300" dirty="0" err="1">
                          <a:solidFill>
                            <a:srgbClr val="000000"/>
                          </a:solidFill>
                          <a:effectLst/>
                          <a:latin typeface="Times New Roman"/>
                          <a:ea typeface="Calibri"/>
                          <a:cs typeface="Calibri"/>
                        </a:rPr>
                        <a:t>обслуговування</a:t>
                      </a:r>
                      <a:r>
                        <a:rPr lang="ru-RU" sz="1300" dirty="0">
                          <a:solidFill>
                            <a:srgbClr val="000000"/>
                          </a:solidFill>
                          <a:effectLst/>
                          <a:latin typeface="Times New Roman"/>
                          <a:ea typeface="Calibri"/>
                          <a:cs typeface="Calibri"/>
                        </a:rPr>
                        <a:t> </a:t>
                      </a:r>
                      <a:r>
                        <a:rPr lang="ru-RU" sz="1300" dirty="0" err="1">
                          <a:solidFill>
                            <a:srgbClr val="000000"/>
                          </a:solidFill>
                          <a:effectLst/>
                          <a:latin typeface="Times New Roman"/>
                          <a:ea typeface="Calibri"/>
                          <a:cs typeface="Calibri"/>
                        </a:rPr>
                        <a:t>зовнішнього</a:t>
                      </a:r>
                      <a:r>
                        <a:rPr lang="ru-RU" sz="1300" dirty="0">
                          <a:solidFill>
                            <a:srgbClr val="000000"/>
                          </a:solidFill>
                          <a:effectLst/>
                          <a:latin typeface="Times New Roman"/>
                          <a:ea typeface="Calibri"/>
                          <a:cs typeface="Calibri"/>
                        </a:rPr>
                        <a:t> боргу до </a:t>
                      </a:r>
                      <a:r>
                        <a:rPr lang="ru-RU" sz="1300" dirty="0" err="1">
                          <a:solidFill>
                            <a:srgbClr val="000000"/>
                          </a:solidFill>
                          <a:effectLst/>
                          <a:latin typeface="Times New Roman"/>
                          <a:ea typeface="Calibri"/>
                          <a:cs typeface="Calibri"/>
                        </a:rPr>
                        <a:t>річного</a:t>
                      </a:r>
                      <a:r>
                        <a:rPr lang="ru-RU" sz="1300" dirty="0">
                          <a:solidFill>
                            <a:srgbClr val="000000"/>
                          </a:solidFill>
                          <a:effectLst/>
                          <a:latin typeface="Times New Roman"/>
                          <a:ea typeface="Calibri"/>
                          <a:cs typeface="Calibri"/>
                        </a:rPr>
                        <a:t> </a:t>
                      </a:r>
                      <a:r>
                        <a:rPr lang="ru-RU" sz="1300" dirty="0" err="1">
                          <a:solidFill>
                            <a:srgbClr val="000000"/>
                          </a:solidFill>
                          <a:effectLst/>
                          <a:latin typeface="Times New Roman"/>
                          <a:ea typeface="Calibri"/>
                          <a:cs typeface="Calibri"/>
                        </a:rPr>
                        <a:t>експорту</a:t>
                      </a:r>
                      <a:r>
                        <a:rPr lang="ru-RU" sz="1300" dirty="0">
                          <a:solidFill>
                            <a:srgbClr val="000000"/>
                          </a:solidFill>
                          <a:effectLst/>
                          <a:latin typeface="Times New Roman"/>
                          <a:ea typeface="Calibri"/>
                          <a:cs typeface="Calibri"/>
                        </a:rPr>
                        <a:t> </a:t>
                      </a:r>
                      <a:r>
                        <a:rPr lang="ru-RU" sz="1300" dirty="0" err="1">
                          <a:solidFill>
                            <a:srgbClr val="000000"/>
                          </a:solidFill>
                          <a:effectLst/>
                          <a:latin typeface="Times New Roman"/>
                          <a:ea typeface="Calibri"/>
                          <a:cs typeface="Calibri"/>
                        </a:rPr>
                        <a:t>товарів</a:t>
                      </a:r>
                      <a:r>
                        <a:rPr lang="ru-RU" sz="1300" dirty="0">
                          <a:solidFill>
                            <a:srgbClr val="000000"/>
                          </a:solidFill>
                          <a:effectLst/>
                          <a:latin typeface="Times New Roman"/>
                          <a:ea typeface="Calibri"/>
                          <a:cs typeface="Calibri"/>
                        </a:rPr>
                        <a:t> і </a:t>
                      </a:r>
                      <a:r>
                        <a:rPr lang="ru-RU" sz="1300" dirty="0" err="1">
                          <a:solidFill>
                            <a:srgbClr val="000000"/>
                          </a:solidFill>
                          <a:effectLst/>
                          <a:latin typeface="Times New Roman"/>
                          <a:ea typeface="Calibri"/>
                          <a:cs typeface="Calibri"/>
                        </a:rPr>
                        <a:t>послуг</a:t>
                      </a:r>
                      <a:r>
                        <a:rPr lang="ru-RU" sz="1300" dirty="0">
                          <a:solidFill>
                            <a:srgbClr val="000000"/>
                          </a:solidFill>
                          <a:effectLst/>
                          <a:latin typeface="Times New Roman"/>
                          <a:ea typeface="Calibri"/>
                          <a:cs typeface="Calibri"/>
                        </a:rPr>
                        <a:t>, %</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менше 12</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9,3</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11,2</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000000"/>
                          </a:solidFill>
                          <a:effectLst/>
                          <a:latin typeface="Times New Roman"/>
                          <a:ea typeface="Calibri"/>
                          <a:cs typeface="Calibri"/>
                        </a:rPr>
                        <a:t>12,3</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FF0000"/>
                          </a:solidFill>
                          <a:effectLst/>
                          <a:latin typeface="Times New Roman"/>
                          <a:ea typeface="Calibri"/>
                          <a:cs typeface="Calibri"/>
                        </a:rPr>
                        <a:t>14,5</a:t>
                      </a:r>
                      <a:endParaRPr lang="uk-UA" sz="13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000000"/>
                          </a:solidFill>
                          <a:effectLst/>
                          <a:latin typeface="Times New Roman"/>
                          <a:ea typeface="Calibri"/>
                          <a:cs typeface="Calibri"/>
                        </a:rPr>
                        <a:t>2,7</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0,8</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a:solidFill>
                            <a:srgbClr val="000000"/>
                          </a:solidFill>
                          <a:effectLst/>
                          <a:latin typeface="Times New Roman"/>
                          <a:ea typeface="Calibri"/>
                          <a:cs typeface="Calibri"/>
                        </a:rPr>
                        <a:t>-0,3</a:t>
                      </a:r>
                      <a:endParaRPr lang="uk-UA" sz="13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dirty="0">
                          <a:solidFill>
                            <a:srgbClr val="000000"/>
                          </a:solidFill>
                          <a:effectLst/>
                          <a:latin typeface="Times New Roman"/>
                          <a:ea typeface="Calibri"/>
                          <a:cs typeface="Calibri"/>
                        </a:rPr>
                        <a:t>-2,5</a:t>
                      </a:r>
                      <a:endParaRPr lang="uk-UA" sz="13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251520" y="49359"/>
            <a:ext cx="87059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Показники</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стану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боргової</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безпеки</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України</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відхилення</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нормативних</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alt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значень</a:t>
            </a:r>
            <a:r>
              <a:rPr kumimoji="0" lang="ru-RU" alt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2011-2014 роки </a:t>
            </a:r>
            <a:endParaRPr kumimoji="0" lang="ru-RU" altLang="uk-UA"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311584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484869151"/>
              </p:ext>
            </p:extLst>
          </p:nvPr>
        </p:nvGraphicFramePr>
        <p:xfrm>
          <a:off x="323529" y="332656"/>
          <a:ext cx="8496944" cy="6181034"/>
        </p:xfrm>
        <a:graphic>
          <a:graphicData uri="http://schemas.openxmlformats.org/drawingml/2006/table">
            <a:tbl>
              <a:tblPr firstRow="1" firstCol="1" bandRow="1"/>
              <a:tblGrid>
                <a:gridCol w="1546153"/>
                <a:gridCol w="874074"/>
                <a:gridCol w="788788"/>
                <a:gridCol w="788788"/>
                <a:gridCol w="788788"/>
                <a:gridCol w="764685"/>
                <a:gridCol w="735027"/>
                <a:gridCol w="735027"/>
                <a:gridCol w="737807"/>
                <a:gridCol w="737807"/>
              </a:tblGrid>
              <a:tr h="2529685">
                <a:tc>
                  <a:txBody>
                    <a:bodyPr/>
                    <a:lstStyle/>
                    <a:p>
                      <a:pPr>
                        <a:lnSpc>
                          <a:spcPct val="115000"/>
                        </a:lnSpc>
                        <a:spcAft>
                          <a:spcPts val="0"/>
                        </a:spcAft>
                      </a:pPr>
                      <a:r>
                        <a:rPr lang="ru-RU" sz="1600" dirty="0" err="1">
                          <a:solidFill>
                            <a:srgbClr val="000000"/>
                          </a:solidFill>
                          <a:effectLst/>
                          <a:latin typeface="Times New Roman"/>
                          <a:ea typeface="Calibri"/>
                          <a:cs typeface="Calibri"/>
                        </a:rPr>
                        <a:t>Відношення</a:t>
                      </a:r>
                      <a:r>
                        <a:rPr lang="ru-RU" sz="1600" dirty="0">
                          <a:solidFill>
                            <a:srgbClr val="000000"/>
                          </a:solidFill>
                          <a:effectLst/>
                          <a:latin typeface="Times New Roman"/>
                          <a:ea typeface="Calibri"/>
                          <a:cs typeface="Calibri"/>
                        </a:rPr>
                        <a:t> </a:t>
                      </a:r>
                      <a:r>
                        <a:rPr lang="ru-RU" sz="1600" dirty="0" err="1">
                          <a:solidFill>
                            <a:srgbClr val="000000"/>
                          </a:solidFill>
                          <a:effectLst/>
                          <a:latin typeface="Times New Roman"/>
                          <a:ea typeface="Calibri"/>
                          <a:cs typeface="Calibri"/>
                        </a:rPr>
                        <a:t>обсягу</a:t>
                      </a:r>
                      <a:r>
                        <a:rPr lang="ru-RU" sz="1600" dirty="0">
                          <a:solidFill>
                            <a:srgbClr val="000000"/>
                          </a:solidFill>
                          <a:effectLst/>
                          <a:latin typeface="Times New Roman"/>
                          <a:ea typeface="Calibri"/>
                          <a:cs typeface="Calibri"/>
                        </a:rPr>
                        <a:t> </a:t>
                      </a:r>
                      <a:r>
                        <a:rPr lang="ru-RU" sz="1600" dirty="0" err="1">
                          <a:solidFill>
                            <a:srgbClr val="000000"/>
                          </a:solidFill>
                          <a:effectLst/>
                          <a:latin typeface="Times New Roman"/>
                          <a:ea typeface="Calibri"/>
                          <a:cs typeface="Calibri"/>
                        </a:rPr>
                        <a:t>сукупних</a:t>
                      </a:r>
                      <a:r>
                        <a:rPr lang="ru-RU" sz="1600" dirty="0">
                          <a:solidFill>
                            <a:srgbClr val="000000"/>
                          </a:solidFill>
                          <a:effectLst/>
                          <a:latin typeface="Times New Roman"/>
                          <a:ea typeface="Calibri"/>
                          <a:cs typeface="Calibri"/>
                        </a:rPr>
                        <a:t> </a:t>
                      </a:r>
                      <a:r>
                        <a:rPr lang="ru-RU" sz="1600" dirty="0" err="1">
                          <a:solidFill>
                            <a:srgbClr val="000000"/>
                          </a:solidFill>
                          <a:effectLst/>
                          <a:latin typeface="Times New Roman"/>
                          <a:ea typeface="Calibri"/>
                          <a:cs typeface="Calibri"/>
                        </a:rPr>
                        <a:t>платежів</a:t>
                      </a:r>
                      <a:r>
                        <a:rPr lang="ru-RU" sz="1600" dirty="0">
                          <a:solidFill>
                            <a:srgbClr val="000000"/>
                          </a:solidFill>
                          <a:effectLst/>
                          <a:latin typeface="Times New Roman"/>
                          <a:ea typeface="Calibri"/>
                          <a:cs typeface="Calibri"/>
                        </a:rPr>
                        <a:t> з </a:t>
                      </a:r>
                      <a:r>
                        <a:rPr lang="ru-RU" sz="1600" dirty="0" err="1">
                          <a:solidFill>
                            <a:srgbClr val="000000"/>
                          </a:solidFill>
                          <a:effectLst/>
                          <a:latin typeface="Times New Roman"/>
                          <a:ea typeface="Calibri"/>
                          <a:cs typeface="Calibri"/>
                        </a:rPr>
                        <a:t>обслуговування</a:t>
                      </a:r>
                      <a:r>
                        <a:rPr lang="ru-RU" sz="1600" dirty="0">
                          <a:solidFill>
                            <a:srgbClr val="000000"/>
                          </a:solidFill>
                          <a:effectLst/>
                          <a:latin typeface="Times New Roman"/>
                          <a:ea typeface="Calibri"/>
                          <a:cs typeface="Calibri"/>
                        </a:rPr>
                        <a:t> </a:t>
                      </a:r>
                      <a:r>
                        <a:rPr lang="ru-RU" sz="1600" dirty="0" err="1">
                          <a:solidFill>
                            <a:srgbClr val="000000"/>
                          </a:solidFill>
                          <a:effectLst/>
                          <a:latin typeface="Times New Roman"/>
                          <a:ea typeface="Calibri"/>
                          <a:cs typeface="Calibri"/>
                        </a:rPr>
                        <a:t>зовнішнього</a:t>
                      </a:r>
                      <a:r>
                        <a:rPr lang="ru-RU" sz="1600" dirty="0">
                          <a:solidFill>
                            <a:srgbClr val="000000"/>
                          </a:solidFill>
                          <a:effectLst/>
                          <a:latin typeface="Times New Roman"/>
                          <a:ea typeface="Calibri"/>
                          <a:cs typeface="Calibri"/>
                        </a:rPr>
                        <a:t> боргу до </a:t>
                      </a:r>
                      <a:r>
                        <a:rPr lang="ru-RU" sz="1600" dirty="0" err="1">
                          <a:solidFill>
                            <a:srgbClr val="000000"/>
                          </a:solidFill>
                          <a:effectLst/>
                          <a:latin typeface="Times New Roman"/>
                          <a:ea typeface="Calibri"/>
                          <a:cs typeface="Calibri"/>
                        </a:rPr>
                        <a:t>доходів</a:t>
                      </a:r>
                      <a:r>
                        <a:rPr lang="ru-RU" sz="1600" dirty="0">
                          <a:solidFill>
                            <a:srgbClr val="000000"/>
                          </a:solidFill>
                          <a:effectLst/>
                          <a:latin typeface="Times New Roman"/>
                          <a:ea typeface="Calibri"/>
                          <a:cs typeface="Calibri"/>
                        </a:rPr>
                        <a:t> державного бюджету, %</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менше 20</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2,4</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3,0</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2,2</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3,5</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17,6</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17,0</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17,8</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16,5</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4151">
                <a:tc>
                  <a:txBody>
                    <a:bodyPr/>
                    <a:lstStyle/>
                    <a:p>
                      <a:pPr>
                        <a:lnSpc>
                          <a:spcPct val="115000"/>
                        </a:lnSpc>
                        <a:spcAft>
                          <a:spcPts val="0"/>
                        </a:spcAft>
                      </a:pPr>
                      <a:r>
                        <a:rPr lang="ru-RU" sz="1600">
                          <a:solidFill>
                            <a:srgbClr val="000000"/>
                          </a:solidFill>
                          <a:effectLst/>
                          <a:latin typeface="Times New Roman"/>
                          <a:ea typeface="Calibri"/>
                          <a:cs typeface="Calibri"/>
                        </a:rPr>
                        <a:t>Відношення обсягу внутрішнього боргу до ВВП, %</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менше 30</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12,4</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13,5</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17,7</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FF0000"/>
                          </a:solidFill>
                          <a:effectLst/>
                          <a:latin typeface="Times New Roman"/>
                          <a:ea typeface="Calibri"/>
                          <a:cs typeface="Calibri"/>
                        </a:rPr>
                        <a:t>30,5</a:t>
                      </a:r>
                      <a:endParaRPr lang="uk-UA" sz="1600" dirty="0">
                        <a:solidFill>
                          <a:srgbClr val="FF0000"/>
                        </a:solidFill>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17,6</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16,5</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12,3</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-0,5</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9685">
                <a:tc>
                  <a:txBody>
                    <a:bodyPr/>
                    <a:lstStyle/>
                    <a:p>
                      <a:pPr>
                        <a:lnSpc>
                          <a:spcPct val="115000"/>
                        </a:lnSpc>
                        <a:spcAft>
                          <a:spcPts val="0"/>
                        </a:spcAft>
                      </a:pPr>
                      <a:r>
                        <a:rPr lang="ru-RU" sz="1600">
                          <a:solidFill>
                            <a:srgbClr val="000000"/>
                          </a:solidFill>
                          <a:effectLst/>
                          <a:latin typeface="Times New Roman"/>
                          <a:ea typeface="Calibri"/>
                          <a:cs typeface="Calibri"/>
                        </a:rPr>
                        <a:t>Відношення обсягу сукупних платежів з обслуговування внутрішнього боргу до доходів державного бюджету, %</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менше 25</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4,9</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5,5</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19,1</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0000"/>
                          </a:solidFill>
                          <a:effectLst/>
                          <a:latin typeface="Times New Roman"/>
                          <a:ea typeface="Calibri"/>
                          <a:cs typeface="Calibri"/>
                        </a:rPr>
                        <a:t>17,5</a:t>
                      </a:r>
                      <a:endParaRPr lang="uk-UA" sz="160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20,1</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19,5</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5,9</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solidFill>
                            <a:srgbClr val="000000"/>
                          </a:solidFill>
                          <a:effectLst/>
                          <a:latin typeface="Times New Roman"/>
                          <a:ea typeface="Calibri"/>
                          <a:cs typeface="Calibri"/>
                        </a:rPr>
                        <a:t>7,5</a:t>
                      </a:r>
                      <a:endParaRPr lang="uk-UA" sz="1600" dirty="0">
                        <a:effectLst/>
                        <a:latin typeface="Calibri"/>
                        <a:ea typeface="Calibri"/>
                        <a:cs typeface="Calibri"/>
                      </a:endParaRPr>
                    </a:p>
                  </a:txBody>
                  <a:tcPr marL="29616" marR="2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74686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989317884"/>
              </p:ext>
            </p:extLst>
          </p:nvPr>
        </p:nvGraphicFramePr>
        <p:xfrm>
          <a:off x="323528" y="836713"/>
          <a:ext cx="8640959" cy="5682442"/>
        </p:xfrm>
        <a:graphic>
          <a:graphicData uri="http://schemas.openxmlformats.org/drawingml/2006/table">
            <a:tbl>
              <a:tblPr firstRow="1" firstCol="1" bandRow="1"/>
              <a:tblGrid>
                <a:gridCol w="3833090"/>
                <a:gridCol w="1287601"/>
                <a:gridCol w="818782"/>
                <a:gridCol w="819608"/>
                <a:gridCol w="940939"/>
                <a:gridCol w="940939"/>
              </a:tblGrid>
              <a:tr h="784079">
                <a:tc rowSpan="2">
                  <a:txBody>
                    <a:bodyPr/>
                    <a:lstStyle/>
                    <a:p>
                      <a:pPr algn="ctr">
                        <a:lnSpc>
                          <a:spcPct val="115000"/>
                        </a:lnSpc>
                        <a:spcAft>
                          <a:spcPts val="0"/>
                        </a:spcAft>
                      </a:pPr>
                      <a:r>
                        <a:rPr lang="uk-UA" sz="1600" dirty="0">
                          <a:solidFill>
                            <a:srgbClr val="000000"/>
                          </a:solidFill>
                          <a:effectLst/>
                          <a:latin typeface="Times New Roman" panose="02020603050405020304" pitchFamily="18" charset="0"/>
                          <a:ea typeface="Calibri"/>
                          <a:cs typeface="Times New Roman" panose="02020603050405020304" pitchFamily="18" charset="0"/>
                        </a:rPr>
                        <a:t>Показник</a:t>
                      </a:r>
                      <a:endParaRPr lang="uk-UA" sz="16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uk-UA" sz="1600" dirty="0">
                          <a:solidFill>
                            <a:srgbClr val="000000"/>
                          </a:solidFill>
                          <a:effectLst/>
                          <a:latin typeface="Times New Roman" panose="02020603050405020304" pitchFamily="18" charset="0"/>
                          <a:ea typeface="Calibri"/>
                          <a:cs typeface="Times New Roman" panose="02020603050405020304" pitchFamily="18" charset="0"/>
                        </a:rPr>
                        <a:t>Нормативне значення</a:t>
                      </a:r>
                      <a:endParaRPr lang="uk-UA" sz="16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Роки</a:t>
                      </a:r>
                      <a:endParaRPr lang="uk-UA" sz="160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 </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r>
              <a:tr h="392039">
                <a:tc vMerge="1">
                  <a:txBody>
                    <a:bodyPr/>
                    <a:lstStyle/>
                    <a:p>
                      <a:endParaRPr lang="uk-UA"/>
                    </a:p>
                  </a:txBody>
                  <a:tcPr/>
                </a:tc>
                <a:tc vMerge="1">
                  <a:txBody>
                    <a:bodyPr/>
                    <a:lstStyle/>
                    <a:p>
                      <a:endParaRPr lang="uk-UA"/>
                    </a:p>
                  </a:txBody>
                  <a:tcPr/>
                </a:tc>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2011</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2012</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2013</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2014</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4079">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Показник проникнення страхування (страхові премії до ВВП), %</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effectLst/>
                          <a:latin typeface="Times New Roman" panose="02020603050405020304" pitchFamily="18" charset="0"/>
                          <a:ea typeface="Calibri"/>
                          <a:cs typeface="Times New Roman" panose="02020603050405020304" pitchFamily="18" charset="0"/>
                        </a:rPr>
                        <a:t>8 - 12</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1,74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1,54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1,96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1,91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6119">
                <a:tc>
                  <a:txBody>
                    <a:bodyPr/>
                    <a:lstStyle/>
                    <a:p>
                      <a:pPr algn="ctr">
                        <a:lnSpc>
                          <a:spcPct val="115000"/>
                        </a:lnSpc>
                        <a:spcAft>
                          <a:spcPts val="0"/>
                        </a:spcAft>
                      </a:pPr>
                      <a:r>
                        <a:rPr lang="uk-UA" sz="1600" dirty="0">
                          <a:solidFill>
                            <a:srgbClr val="000000"/>
                          </a:solidFill>
                          <a:effectLst/>
                          <a:latin typeface="Times New Roman" panose="02020603050405020304" pitchFamily="18" charset="0"/>
                          <a:ea typeface="Calibri"/>
                          <a:cs typeface="Times New Roman" panose="02020603050405020304" pitchFamily="18" charset="0"/>
                        </a:rPr>
                        <a:t>Показник "щільності страхування" (страхові премії на одну особу), </a:t>
                      </a:r>
                      <a:r>
                        <a:rPr lang="uk-UA" sz="1600" dirty="0" err="1">
                          <a:solidFill>
                            <a:srgbClr val="000000"/>
                          </a:solidFill>
                          <a:effectLst/>
                          <a:latin typeface="Times New Roman" panose="02020603050405020304" pitchFamily="18" charset="0"/>
                          <a:ea typeface="Calibri"/>
                          <a:cs typeface="Times New Roman" panose="02020603050405020304" pitchFamily="18" charset="0"/>
                        </a:rPr>
                        <a:t>дол</a:t>
                      </a:r>
                      <a:r>
                        <a:rPr lang="uk-UA" sz="1600" dirty="0">
                          <a:solidFill>
                            <a:srgbClr val="000000"/>
                          </a:solidFill>
                          <a:effectLst/>
                          <a:latin typeface="Times New Roman" panose="02020603050405020304" pitchFamily="18" charset="0"/>
                          <a:ea typeface="Calibri"/>
                          <a:cs typeface="Times New Roman" panose="02020603050405020304" pitchFamily="18" charset="0"/>
                        </a:rPr>
                        <a:t>. США</a:t>
                      </a:r>
                      <a:endParaRPr lang="uk-UA" sz="1600"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effectLst/>
                          <a:latin typeface="Times New Roman" panose="02020603050405020304" pitchFamily="18" charset="0"/>
                          <a:ea typeface="Calibri"/>
                          <a:cs typeface="Times New Roman" panose="02020603050405020304" pitchFamily="18" charset="0"/>
                        </a:rPr>
                        <a:t>не менше 140</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62,1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58,99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59,6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6119">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Частка довгострокового страхування в загальному обсязі зібраних страхових премій, %</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effectLst/>
                          <a:latin typeface="Times New Roman" panose="02020603050405020304" pitchFamily="18" charset="0"/>
                          <a:ea typeface="Calibri"/>
                          <a:cs typeface="Times New Roman" panose="02020603050405020304" pitchFamily="18" charset="0"/>
                        </a:rPr>
                        <a:t>не </a:t>
                      </a:r>
                      <a:r>
                        <a:rPr lang="ru-RU" sz="1600" dirty="0" err="1">
                          <a:effectLst/>
                          <a:latin typeface="Times New Roman" panose="02020603050405020304" pitchFamily="18" charset="0"/>
                          <a:ea typeface="Calibri"/>
                          <a:cs typeface="Times New Roman" panose="02020603050405020304" pitchFamily="18" charset="0"/>
                        </a:rPr>
                        <a:t>менше</a:t>
                      </a:r>
                      <a:r>
                        <a:rPr lang="ru-RU" sz="1600" dirty="0">
                          <a:effectLst/>
                          <a:latin typeface="Times New Roman" panose="02020603050405020304" pitchFamily="18" charset="0"/>
                          <a:ea typeface="Calibri"/>
                          <a:cs typeface="Times New Roman" panose="02020603050405020304" pitchFamily="18" charset="0"/>
                        </a:rPr>
                        <a:t> 30</a:t>
                      </a:r>
                      <a:endParaRPr lang="uk-UA" sz="16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7,7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5928">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Рівень страхових виплат, %</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effectLst/>
                          <a:latin typeface="Times New Roman" panose="02020603050405020304" pitchFamily="18" charset="0"/>
                          <a:ea typeface="Calibri"/>
                          <a:cs typeface="Times New Roman" panose="02020603050405020304" pitchFamily="18" charset="0"/>
                        </a:rPr>
                        <a:t>не менше 30</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FF0000"/>
                          </a:solidFill>
                          <a:effectLst/>
                          <a:latin typeface="Times New Roman" panose="02020603050405020304" pitchFamily="18" charset="0"/>
                          <a:ea typeface="Calibri"/>
                          <a:cs typeface="Times New Roman" panose="02020603050405020304" pitchFamily="18" charset="0"/>
                        </a:rPr>
                        <a:t>21,4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FF0000"/>
                          </a:solidFill>
                          <a:effectLst/>
                          <a:latin typeface="Times New Roman" panose="02020603050405020304" pitchFamily="18" charset="0"/>
                          <a:ea typeface="Calibri"/>
                          <a:cs typeface="Times New Roman" panose="02020603050405020304" pitchFamily="18" charset="0"/>
                        </a:rPr>
                        <a:t>23,9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FF0000"/>
                          </a:solidFill>
                          <a:effectLst/>
                          <a:latin typeface="Times New Roman" panose="02020603050405020304" pitchFamily="18" charset="0"/>
                          <a:ea typeface="Calibri"/>
                          <a:cs typeface="Times New Roman" panose="02020603050405020304" pitchFamily="18" charset="0"/>
                        </a:rPr>
                        <a:t>24,1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23,8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4079">
                <a:tc>
                  <a:txBody>
                    <a:bodyPr/>
                    <a:lstStyle/>
                    <a:p>
                      <a:pPr algn="ctr">
                        <a:lnSpc>
                          <a:spcPct val="115000"/>
                        </a:lnSpc>
                        <a:spcAft>
                          <a:spcPts val="0"/>
                        </a:spcAft>
                      </a:pPr>
                      <a:r>
                        <a:rPr lang="uk-UA" sz="1600">
                          <a:solidFill>
                            <a:srgbClr val="000000"/>
                          </a:solidFill>
                          <a:effectLst/>
                          <a:latin typeface="Times New Roman" panose="02020603050405020304" pitchFamily="18" charset="0"/>
                          <a:ea typeface="Calibri"/>
                          <a:cs typeface="Times New Roman" panose="02020603050405020304" pitchFamily="18" charset="0"/>
                        </a:rPr>
                        <a:t>Частка премій, що належать перестраховикам-нерезидентам, %</a:t>
                      </a:r>
                      <a:endParaRPr lang="uk-UA" sz="160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effectLst/>
                          <a:latin typeface="Times New Roman" panose="02020603050405020304" pitchFamily="18" charset="0"/>
                          <a:ea typeface="Calibri"/>
                          <a:cs typeface="Times New Roman" panose="02020603050405020304" pitchFamily="18" charset="0"/>
                        </a:rPr>
                        <a:t>не менше </a:t>
                      </a:r>
                      <a:r>
                        <a:rPr lang="uk-UA" sz="1600">
                          <a:effectLst/>
                          <a:latin typeface="Times New Roman" panose="02020603050405020304" pitchFamily="18" charset="0"/>
                          <a:ea typeface="Calibri"/>
                          <a:cs typeface="Times New Roman" panose="02020603050405020304" pitchFamily="18"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FF0000"/>
                          </a:solidFill>
                          <a:effectLst/>
                          <a:latin typeface="Times New Roman" panose="02020603050405020304" pitchFamily="18" charset="0"/>
                          <a:ea typeface="Calibri"/>
                          <a:cs typeface="Times New Roman" panose="02020603050405020304" pitchFamily="18" charset="0"/>
                        </a:rPr>
                        <a:t>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solidFill>
                            <a:srgbClr val="FF0000"/>
                          </a:solidFill>
                          <a:effectLst/>
                          <a:latin typeface="Times New Roman" panose="02020603050405020304" pitchFamily="18" charset="0"/>
                          <a:ea typeface="Calibri"/>
                          <a:cs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dirty="0">
                          <a:solidFill>
                            <a:srgbClr val="FF0000"/>
                          </a:solidFill>
                          <a:effectLst/>
                          <a:latin typeface="Times New Roman" panose="02020603050405020304" pitchFamily="18" charset="0"/>
                          <a:ea typeface="Calibri"/>
                          <a:cs typeface="Times New Roman" panose="02020603050405020304" pitchFamily="18" charset="0"/>
                        </a:rPr>
                        <a:t>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251520" y="63006"/>
            <a:ext cx="85689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Динаміка індикаторів фінансової безпеки страхового ринку України протягом 2010-2014 рр.</a:t>
            </a:r>
            <a:endParaRPr kumimoji="0" lang="uk-UA" altLang="uk-UA" sz="20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725280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079825808"/>
              </p:ext>
            </p:extLst>
          </p:nvPr>
        </p:nvGraphicFramePr>
        <p:xfrm>
          <a:off x="251521" y="768480"/>
          <a:ext cx="8640959" cy="5824334"/>
        </p:xfrm>
        <a:graphic>
          <a:graphicData uri="http://schemas.openxmlformats.org/drawingml/2006/table">
            <a:tbl>
              <a:tblPr firstRow="1" firstCol="1" bandRow="1"/>
              <a:tblGrid>
                <a:gridCol w="2205638"/>
                <a:gridCol w="674129"/>
                <a:gridCol w="1440298"/>
                <a:gridCol w="1440298"/>
                <a:gridCol w="1440298"/>
                <a:gridCol w="1440298"/>
              </a:tblGrid>
              <a:tr h="416024">
                <a:tc rowSpan="2" gridSpan="2">
                  <a:txBody>
                    <a:bodyPr/>
                    <a:lstStyle/>
                    <a:p>
                      <a:pPr algn="ctr">
                        <a:lnSpc>
                          <a:spcPct val="115000"/>
                        </a:lnSpc>
                        <a:spcAft>
                          <a:spcPts val="0"/>
                        </a:spcAft>
                      </a:pPr>
                      <a:r>
                        <a:rPr lang="uk-UA" sz="1800" b="1">
                          <a:effectLst/>
                          <a:latin typeface="Times New Roman"/>
                          <a:ea typeface="Calibri"/>
                          <a:cs typeface="Calibri"/>
                        </a:rPr>
                        <a:t>Індикатори безпеки фондового ринку та їх «порогові» значення</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gridSpan="4">
                  <a:txBody>
                    <a:bodyPr/>
                    <a:lstStyle/>
                    <a:p>
                      <a:pPr algn="ctr">
                        <a:lnSpc>
                          <a:spcPct val="115000"/>
                        </a:lnSpc>
                        <a:spcAft>
                          <a:spcPts val="0"/>
                        </a:spcAft>
                      </a:pPr>
                      <a:r>
                        <a:rPr lang="uk-UA" sz="1200" b="1">
                          <a:effectLst/>
                          <a:latin typeface="Times New Roman"/>
                          <a:ea typeface="Calibri"/>
                          <a:cs typeface="Calibri"/>
                        </a:rPr>
                        <a:t>Рік</a:t>
                      </a:r>
                      <a:endParaRPr lang="uk-UA"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r>
              <a:tr h="832048">
                <a:tc gridSpan="2" vMerge="1">
                  <a:txBody>
                    <a:bodyPr/>
                    <a:lstStyle/>
                    <a:p>
                      <a:endParaRPr lang="uk-UA"/>
                    </a:p>
                  </a:txBody>
                  <a:tcPr/>
                </a:tc>
                <a:tc hMerge="1" vMerge="1">
                  <a:txBody>
                    <a:bodyPr/>
                    <a:lstStyle/>
                    <a:p>
                      <a:endParaRPr lang="uk-UA"/>
                    </a:p>
                  </a:txBody>
                  <a:tcPr/>
                </a:tc>
                <a:tc>
                  <a:txBody>
                    <a:bodyPr/>
                    <a:lstStyle/>
                    <a:p>
                      <a:pPr algn="ctr">
                        <a:lnSpc>
                          <a:spcPct val="115000"/>
                        </a:lnSpc>
                        <a:spcAft>
                          <a:spcPts val="0"/>
                        </a:spcAft>
                      </a:pPr>
                      <a:r>
                        <a:rPr lang="uk-UA" sz="1800" b="1">
                          <a:effectLst/>
                          <a:latin typeface="Times New Roman"/>
                          <a:ea typeface="Calibri"/>
                          <a:cs typeface="Calibri"/>
                        </a:rPr>
                        <a:t>2011</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b="1">
                          <a:effectLst/>
                          <a:latin typeface="Times New Roman"/>
                          <a:ea typeface="Calibri"/>
                          <a:cs typeface="Calibri"/>
                        </a:rPr>
                        <a:t>2012</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b="1">
                          <a:effectLst/>
                          <a:latin typeface="Times New Roman"/>
                          <a:ea typeface="Calibri"/>
                          <a:cs typeface="Calibri"/>
                        </a:rPr>
                        <a:t>2013</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b="1">
                          <a:effectLst/>
                          <a:latin typeface="Times New Roman"/>
                          <a:ea typeface="Calibri"/>
                          <a:cs typeface="Calibri"/>
                        </a:rPr>
                        <a:t>2014</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4095">
                <a:tc>
                  <a:txBody>
                    <a:bodyPr/>
                    <a:lstStyle/>
                    <a:p>
                      <a:pPr algn="ctr">
                        <a:lnSpc>
                          <a:spcPct val="115000"/>
                        </a:lnSpc>
                        <a:spcAft>
                          <a:spcPts val="0"/>
                        </a:spcAft>
                      </a:pPr>
                      <a:r>
                        <a:rPr lang="uk-UA" sz="1800" b="1">
                          <a:effectLst/>
                          <a:latin typeface="Times New Roman"/>
                          <a:ea typeface="Calibri"/>
                          <a:cs typeface="Calibri"/>
                        </a:rPr>
                        <a:t>Відношення обсягу номінальної капіталізації ринку акцій до ВВП, %</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effectLst/>
                          <a:latin typeface="Times New Roman"/>
                          <a:ea typeface="Calibri"/>
                          <a:cs typeface="Calibri"/>
                        </a:rPr>
                        <a:t>60-90</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26,1</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23,4</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21,43</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solidFill>
                            <a:srgbClr val="FF0000"/>
                          </a:solidFill>
                          <a:effectLst/>
                          <a:latin typeface="Times New Roman"/>
                          <a:ea typeface="Calibri"/>
                          <a:cs typeface="Calibri"/>
                        </a:rPr>
                        <a:t>20,6</a:t>
                      </a:r>
                      <a:endParaRPr lang="uk-UA" sz="180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2048">
                <a:tc>
                  <a:txBody>
                    <a:bodyPr/>
                    <a:lstStyle/>
                    <a:p>
                      <a:pPr algn="ctr">
                        <a:lnSpc>
                          <a:spcPct val="115000"/>
                        </a:lnSpc>
                        <a:spcAft>
                          <a:spcPts val="0"/>
                        </a:spcAft>
                      </a:pPr>
                      <a:r>
                        <a:rPr lang="uk-UA" sz="1800" b="1">
                          <a:effectLst/>
                          <a:latin typeface="Times New Roman"/>
                          <a:ea typeface="Calibri"/>
                          <a:cs typeface="Calibri"/>
                        </a:rPr>
                        <a:t>Дохідність облігацій ОВДП, %</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effectLst/>
                          <a:latin typeface="Times New Roman"/>
                          <a:ea typeface="Calibri"/>
                          <a:cs typeface="Calibri"/>
                        </a:rPr>
                        <a:t>3-4</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solidFill>
                            <a:srgbClr val="FF0000"/>
                          </a:solidFill>
                          <a:effectLst/>
                          <a:latin typeface="Times New Roman"/>
                          <a:ea typeface="Calibri"/>
                          <a:cs typeface="Calibri"/>
                        </a:rPr>
                        <a:t>9,17</a:t>
                      </a:r>
                      <a:endParaRPr lang="uk-UA" sz="180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solidFill>
                            <a:srgbClr val="FF0000"/>
                          </a:solidFill>
                          <a:effectLst/>
                          <a:latin typeface="Times New Roman"/>
                          <a:ea typeface="Calibri"/>
                          <a:cs typeface="Calibri"/>
                        </a:rPr>
                        <a:t>11,72</a:t>
                      </a:r>
                      <a:endParaRPr lang="uk-UA" sz="180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12,95</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15,6</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0119">
                <a:tc>
                  <a:txBody>
                    <a:bodyPr/>
                    <a:lstStyle/>
                    <a:p>
                      <a:pPr algn="ctr">
                        <a:lnSpc>
                          <a:spcPct val="115000"/>
                        </a:lnSpc>
                        <a:spcAft>
                          <a:spcPts val="0"/>
                        </a:spcAft>
                      </a:pPr>
                      <a:r>
                        <a:rPr lang="uk-UA" sz="1800" b="1">
                          <a:effectLst/>
                          <a:latin typeface="Times New Roman"/>
                          <a:ea typeface="Calibri"/>
                          <a:cs typeface="Calibri"/>
                        </a:rPr>
                        <a:t>Частка покриття державними цінними паперами внутрішнього державного боргу, %</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effectLst/>
                          <a:latin typeface="Times New Roman"/>
                          <a:ea typeface="Calibri"/>
                          <a:cs typeface="Calibri"/>
                        </a:rPr>
                        <a:t>Не більше 30</a:t>
                      </a:r>
                      <a:endParaRPr lang="uk-UA" sz="18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solidFill>
                            <a:srgbClr val="FF0000"/>
                          </a:solidFill>
                          <a:effectLst/>
                          <a:latin typeface="Times New Roman"/>
                          <a:ea typeface="Calibri"/>
                          <a:cs typeface="Calibri"/>
                        </a:rPr>
                        <a:t>40,1</a:t>
                      </a:r>
                      <a:endParaRPr lang="uk-UA" sz="180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47,3</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50,2</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dirty="0">
                          <a:solidFill>
                            <a:srgbClr val="FF0000"/>
                          </a:solidFill>
                          <a:effectLst/>
                          <a:latin typeface="Times New Roman"/>
                          <a:ea typeface="Calibri"/>
                          <a:cs typeface="Calibri"/>
                        </a:rPr>
                        <a:t>54,3</a:t>
                      </a:r>
                      <a:endParaRPr lang="uk-UA" sz="1800" dirty="0">
                        <a:solidFill>
                          <a:srgbClr val="FF0000"/>
                        </a:solidFill>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251519" y="60594"/>
            <a:ext cx="864096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Динаміка індикаторів фінансової безпеки фондового ринку України протягом 2010-2014 рр.</a:t>
            </a:r>
            <a:endParaRPr kumimoji="0" lang="uk-UA" altLang="uk-UA" sz="20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26134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Місце фінансової безпеки держави у системі міжнародної безпеки"/>
          <p:cNvPicPr/>
          <p:nvPr/>
        </p:nvPicPr>
        <p:blipFill>
          <a:blip r:embed="rId2">
            <a:extLst>
              <a:ext uri="{28A0092B-C50C-407E-A947-70E740481C1C}">
                <a14:useLocalDpi xmlns:a14="http://schemas.microsoft.com/office/drawing/2010/main" val="0"/>
              </a:ext>
            </a:extLst>
          </a:blip>
          <a:srcRect/>
          <a:stretch>
            <a:fillRect/>
          </a:stretch>
        </p:blipFill>
        <p:spPr bwMode="auto">
          <a:xfrm>
            <a:off x="683568" y="888037"/>
            <a:ext cx="8136904" cy="4773211"/>
          </a:xfrm>
          <a:prstGeom prst="rect">
            <a:avLst/>
          </a:prstGeom>
          <a:noFill/>
          <a:ln>
            <a:noFill/>
          </a:ln>
        </p:spPr>
      </p:pic>
      <p:sp>
        <p:nvSpPr>
          <p:cNvPr id="2" name="Прямоугольник 1"/>
          <p:cNvSpPr/>
          <p:nvPr/>
        </p:nvSpPr>
        <p:spPr>
          <a:xfrm>
            <a:off x="395536" y="5691157"/>
            <a:ext cx="7632848" cy="369332"/>
          </a:xfrm>
          <a:prstGeom prst="rect">
            <a:avLst/>
          </a:prstGeom>
        </p:spPr>
        <p:txBody>
          <a:bodyPr wrap="square">
            <a:spAutoFit/>
          </a:bodyPr>
          <a:lstStyle/>
          <a:p>
            <a:r>
              <a:rPr lang="uk-UA" dirty="0">
                <a:latin typeface="Times New Roman"/>
                <a:ea typeface="Calibri"/>
              </a:rPr>
              <a:t>Рис. 1.1 Місце фінансової безпеки держави у системі міжнародної безпеки </a:t>
            </a:r>
            <a:endParaRPr lang="uk-UA" dirty="0"/>
          </a:p>
        </p:txBody>
      </p:sp>
    </p:spTree>
    <p:extLst>
      <p:ext uri="{BB962C8B-B14F-4D97-AF65-F5344CB8AC3E}">
        <p14:creationId xmlns:p14="http://schemas.microsoft.com/office/powerpoint/2010/main" val="2732314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784976" cy="5632311"/>
          </a:xfrm>
          <a:prstGeom prst="rect">
            <a:avLst/>
          </a:prstGeom>
        </p:spPr>
        <p:txBody>
          <a:bodyPr wrap="square">
            <a:spAutoFit/>
          </a:bodyPr>
          <a:lstStyle/>
          <a:p>
            <a:pPr indent="191135" algn="just">
              <a:lnSpc>
                <a:spcPct val="150000"/>
              </a:lnSpc>
              <a:spcBef>
                <a:spcPts val="1400"/>
              </a:spcBef>
              <a:spcAft>
                <a:spcPts val="0"/>
              </a:spcAft>
            </a:pPr>
            <a:r>
              <a:rPr lang="en-US" sz="2000" b="1" dirty="0" smtClean="0">
                <a:latin typeface="Times New Roman"/>
                <a:ea typeface="Times New Roman"/>
              </a:rPr>
              <a:t>	</a:t>
            </a:r>
            <a:r>
              <a:rPr lang="uk-UA" sz="2000" b="1" dirty="0" smtClean="0">
                <a:latin typeface="Times New Roman"/>
                <a:ea typeface="Times New Roman"/>
              </a:rPr>
              <a:t>Тому </a:t>
            </a:r>
            <a:r>
              <a:rPr lang="uk-UA" sz="2000" b="1" dirty="0">
                <a:latin typeface="Times New Roman"/>
                <a:ea typeface="Times New Roman"/>
              </a:rPr>
              <a:t>фінансова політика завжди є переплетінням широкої гами різноманітних інтересів </a:t>
            </a:r>
            <a:r>
              <a:rPr lang="uk-UA" sz="2000" b="1" spc="-10" dirty="0">
                <a:latin typeface="Times New Roman"/>
                <a:ea typeface="Times New Roman"/>
              </a:rPr>
              <a:t>окремих політичних партій і владних структур, центральних і мі</a:t>
            </a:r>
            <a:r>
              <a:rPr lang="uk-UA" sz="2000" b="1" dirty="0">
                <a:latin typeface="Times New Roman"/>
                <a:ea typeface="Times New Roman"/>
              </a:rPr>
              <a:t>с</a:t>
            </a:r>
            <a:r>
              <a:rPr lang="uk-UA" sz="2000" b="1" spc="-10" dirty="0">
                <a:latin typeface="Times New Roman"/>
                <a:ea typeface="Times New Roman"/>
              </a:rPr>
              <a:t>цевих органів влади та управління, різних верств населення тощо.</a:t>
            </a:r>
            <a:endParaRPr lang="ru-RU" sz="2000" dirty="0">
              <a:latin typeface="Times New Roman"/>
              <a:ea typeface="Times New Roman"/>
            </a:endParaRPr>
          </a:p>
          <a:p>
            <a:pPr indent="191135" algn="just">
              <a:lnSpc>
                <a:spcPct val="150000"/>
              </a:lnSpc>
              <a:spcAft>
                <a:spcPts val="0"/>
              </a:spcAft>
            </a:pPr>
            <a:r>
              <a:rPr lang="en-US" sz="2000" b="1" dirty="0" smtClean="0">
                <a:latin typeface="Times New Roman"/>
                <a:ea typeface="Times New Roman"/>
              </a:rPr>
              <a:t>	</a:t>
            </a:r>
            <a:r>
              <a:rPr lang="uk-UA" sz="2000" b="1" dirty="0" smtClean="0">
                <a:solidFill>
                  <a:srgbClr val="FF0000"/>
                </a:solidFill>
                <a:latin typeface="Times New Roman"/>
                <a:ea typeface="Times New Roman"/>
              </a:rPr>
              <a:t>Суб’єктом </a:t>
            </a:r>
            <a:r>
              <a:rPr lang="uk-UA" sz="2000" b="1" dirty="0">
                <a:solidFill>
                  <a:srgbClr val="FF0000"/>
                </a:solidFill>
                <a:latin typeface="Times New Roman"/>
                <a:ea typeface="Times New Roman"/>
              </a:rPr>
              <a:t>вироблення фінансової політики </a:t>
            </a:r>
            <a:r>
              <a:rPr lang="uk-UA" sz="2000" b="1" dirty="0">
                <a:latin typeface="Times New Roman"/>
                <a:ea typeface="Times New Roman"/>
              </a:rPr>
              <a:t>є держава в особі вищих органів влади та управління і основних фінансових органів — Міністерства фінансів та центрального банку, </a:t>
            </a:r>
            <a:r>
              <a:rPr lang="uk-UA" sz="2000" b="1" dirty="0">
                <a:solidFill>
                  <a:srgbClr val="FF0000"/>
                </a:solidFill>
                <a:latin typeface="Times New Roman"/>
                <a:ea typeface="Times New Roman"/>
              </a:rPr>
              <a:t>а суб’єктами реалізації </a:t>
            </a:r>
            <a:r>
              <a:rPr lang="uk-UA" sz="2000" b="1" dirty="0">
                <a:latin typeface="Times New Roman"/>
                <a:ea typeface="Times New Roman"/>
              </a:rPr>
              <a:t>— фінансові органи та інституції.</a:t>
            </a:r>
            <a:r>
              <a:rPr lang="uk-UA" sz="2000" dirty="0">
                <a:latin typeface="Times New Roman"/>
                <a:ea typeface="Times New Roman"/>
              </a:rPr>
              <a:t> При цьому </a:t>
            </a:r>
            <a:r>
              <a:rPr lang="uk-UA" sz="2000" b="1" dirty="0">
                <a:latin typeface="Times New Roman"/>
                <a:ea typeface="Times New Roman"/>
              </a:rPr>
              <a:t>формування фінансової політики включає</a:t>
            </a:r>
            <a:r>
              <a:rPr lang="uk-UA" sz="2000" dirty="0">
                <a:latin typeface="Times New Roman"/>
                <a:ea typeface="Times New Roman"/>
              </a:rPr>
              <a:t> концептуальне визначення засад і напрямів цієї політики з позицій вирішення поставлених </a:t>
            </a:r>
            <a:r>
              <a:rPr lang="uk-UA" sz="2000" spc="-10" dirty="0">
                <a:latin typeface="Times New Roman"/>
                <a:ea typeface="Times New Roman"/>
              </a:rPr>
              <a:t>завдань соціально-економічного розвитку (вищі органи влади та управління) і розроблення конкретних заходів щодо реалізації по­ставлених завдань (Міністерство фінансів та центральний банк).</a:t>
            </a:r>
            <a:endParaRPr lang="ru-RU" sz="2000" dirty="0">
              <a:effectLst/>
              <a:latin typeface="Times New Roman"/>
              <a:ea typeface="Times New Roman"/>
            </a:endParaRPr>
          </a:p>
        </p:txBody>
      </p:sp>
    </p:spTree>
    <p:extLst>
      <p:ext uri="{BB962C8B-B14F-4D97-AF65-F5344CB8AC3E}">
        <p14:creationId xmlns:p14="http://schemas.microsoft.com/office/powerpoint/2010/main" val="2828420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5632311"/>
          </a:xfrm>
          <a:prstGeom prst="rect">
            <a:avLst/>
          </a:prstGeom>
        </p:spPr>
        <p:txBody>
          <a:bodyPr wrap="square">
            <a:spAutoFit/>
          </a:bodyPr>
          <a:lstStyle/>
          <a:p>
            <a:pPr indent="450215" algn="just">
              <a:lnSpc>
                <a:spcPct val="150000"/>
              </a:lnSpc>
              <a:spcAft>
                <a:spcPts val="0"/>
              </a:spcAft>
            </a:pPr>
            <a:r>
              <a:rPr lang="uk-UA" sz="2000" dirty="0">
                <a:solidFill>
                  <a:srgbClr val="000000"/>
                </a:solidFill>
                <a:latin typeface="Times New Roman"/>
                <a:ea typeface="Times New Roman"/>
                <a:cs typeface="Times New Roman"/>
              </a:rPr>
              <a:t>Забезпечення стабільного розвитку держави має базуватися на системі заходів спрямованих на своєчасне виявлення, попередження, нейтралізацію, та ліквідацію загроз фінансовій безпеці держави, а саме:</a:t>
            </a:r>
            <a:endParaRPr lang="ru-RU" sz="2000" dirty="0">
              <a:latin typeface="Times New Roman"/>
              <a:ea typeface="Times New Roman"/>
            </a:endParaRPr>
          </a:p>
          <a:p>
            <a:pPr marL="342900" lvl="0" indent="-342900" algn="just">
              <a:lnSpc>
                <a:spcPct val="150000"/>
              </a:lnSpc>
              <a:spcAft>
                <a:spcPts val="0"/>
              </a:spcAft>
              <a:buFont typeface="Arial"/>
              <a:buChar char="•"/>
              <a:tabLst>
                <a:tab pos="217805" algn="l"/>
              </a:tabLst>
            </a:pPr>
            <a:r>
              <a:rPr lang="uk-UA" sz="2000" dirty="0">
                <a:solidFill>
                  <a:srgbClr val="000000"/>
                </a:solidFill>
                <a:latin typeface="Times New Roman"/>
                <a:ea typeface="Times New Roman"/>
                <a:cs typeface="Times New Roman"/>
              </a:rPr>
              <a:t>запровадження жорсткого режиму економії щодо витрачання бюджетних коштів, передусім на управління, оборону, фінансування збиткових і низькорентабельних виробництв, різні види дотацій;</a:t>
            </a:r>
            <a:endParaRPr lang="ru-RU" sz="2000" dirty="0">
              <a:latin typeface="Times New Roman"/>
              <a:ea typeface="Times New Roman"/>
            </a:endParaRPr>
          </a:p>
          <a:p>
            <a:pPr marL="342900" lvl="0" indent="-342900" algn="just">
              <a:lnSpc>
                <a:spcPct val="150000"/>
              </a:lnSpc>
              <a:spcAft>
                <a:spcPts val="0"/>
              </a:spcAft>
              <a:buFont typeface="Arial"/>
              <a:buChar char="•"/>
              <a:tabLst>
                <a:tab pos="217805" algn="l"/>
              </a:tabLst>
            </a:pPr>
            <a:r>
              <a:rPr lang="uk-UA" sz="2000" dirty="0">
                <a:solidFill>
                  <a:srgbClr val="000000"/>
                </a:solidFill>
                <a:latin typeface="Times New Roman"/>
                <a:ea typeface="Times New Roman"/>
                <a:cs typeface="Times New Roman"/>
              </a:rPr>
              <a:t>визначення доцільності фінансування деяких соціальних витрат;</a:t>
            </a:r>
            <a:endParaRPr lang="ru-RU" sz="2000" dirty="0">
              <a:latin typeface="Times New Roman"/>
              <a:ea typeface="Times New Roman"/>
            </a:endParaRPr>
          </a:p>
          <a:p>
            <a:pPr marL="342900" lvl="0" indent="-342900" algn="just">
              <a:lnSpc>
                <a:spcPct val="150000"/>
              </a:lnSpc>
              <a:spcAft>
                <a:spcPts val="0"/>
              </a:spcAft>
              <a:buFont typeface="Arial"/>
              <a:buChar char="•"/>
              <a:tabLst>
                <a:tab pos="217805" algn="l"/>
              </a:tabLst>
            </a:pPr>
            <a:r>
              <a:rPr lang="uk-UA" sz="2000" dirty="0">
                <a:solidFill>
                  <a:srgbClr val="000000"/>
                </a:solidFill>
                <a:latin typeface="Times New Roman"/>
                <a:ea typeface="Times New Roman"/>
                <a:cs typeface="Times New Roman"/>
              </a:rPr>
              <a:t>зменшення обсягів фінансових запозичень для покриття дефіциту державного бюджету;</a:t>
            </a:r>
            <a:endParaRPr lang="ru-RU" sz="2000" dirty="0">
              <a:latin typeface="Times New Roman"/>
              <a:ea typeface="Times New Roman"/>
            </a:endParaRPr>
          </a:p>
          <a:p>
            <a:pPr marL="342900" lvl="0" indent="-342900" algn="just">
              <a:lnSpc>
                <a:spcPct val="150000"/>
              </a:lnSpc>
              <a:spcAft>
                <a:spcPts val="0"/>
              </a:spcAft>
              <a:buFont typeface="Arial"/>
              <a:buChar char="•"/>
              <a:tabLst>
                <a:tab pos="217805" algn="l"/>
              </a:tabLst>
            </a:pPr>
            <a:r>
              <a:rPr lang="uk-UA" sz="2000" dirty="0">
                <a:solidFill>
                  <a:srgbClr val="000000"/>
                </a:solidFill>
                <a:latin typeface="Times New Roman"/>
                <a:ea typeface="Times New Roman"/>
                <a:cs typeface="Times New Roman"/>
              </a:rPr>
              <a:t>вдосконалення інструментів залучення до інвестиційної сфери особистих накопичень населення;</a:t>
            </a:r>
            <a:endParaRPr lang="ru-RU" sz="2000" dirty="0">
              <a:latin typeface="Times New Roman"/>
              <a:ea typeface="Times New Roman"/>
            </a:endParaRPr>
          </a:p>
          <a:p>
            <a:pPr marL="342900" lvl="0" indent="-342900" algn="just">
              <a:lnSpc>
                <a:spcPct val="150000"/>
              </a:lnSpc>
              <a:spcAft>
                <a:spcPts val="0"/>
              </a:spcAft>
              <a:buFont typeface="Arial"/>
              <a:buChar char="•"/>
              <a:tabLst>
                <a:tab pos="217805" algn="l"/>
              </a:tabLst>
            </a:pPr>
            <a:r>
              <a:rPr lang="uk-UA" sz="2000" dirty="0">
                <a:solidFill>
                  <a:srgbClr val="000000"/>
                </a:solidFill>
                <a:latin typeface="Times New Roman"/>
                <a:ea typeface="Times New Roman"/>
                <a:cs typeface="Times New Roman"/>
              </a:rPr>
              <a:t>оптимізація рівня податкових вилучень до бюджету</a:t>
            </a:r>
            <a:r>
              <a:rPr lang="uk-UA" sz="2000" dirty="0" smtClean="0">
                <a:solidFill>
                  <a:srgbClr val="000000"/>
                </a:solidFill>
                <a:latin typeface="Times New Roman"/>
                <a:ea typeface="Times New Roman"/>
                <a:cs typeface="Times New Roman"/>
              </a:rPr>
              <a:t>.</a:t>
            </a:r>
            <a:endParaRPr lang="ru-RU" sz="2000" dirty="0">
              <a:latin typeface="Times New Roman"/>
              <a:ea typeface="Times New Roman"/>
            </a:endParaRPr>
          </a:p>
        </p:txBody>
      </p:sp>
    </p:spTree>
    <p:extLst>
      <p:ext uri="{BB962C8B-B14F-4D97-AF65-F5344CB8AC3E}">
        <p14:creationId xmlns:p14="http://schemas.microsoft.com/office/powerpoint/2010/main" val="3713749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332657"/>
            <a:ext cx="8424936" cy="5447645"/>
          </a:xfrm>
          <a:prstGeom prst="rect">
            <a:avLst/>
          </a:prstGeom>
        </p:spPr>
        <p:txBody>
          <a:bodyPr wrap="square">
            <a:spAutoFit/>
          </a:bodyPr>
          <a:lstStyle/>
          <a:p>
            <a:pPr lvl="0" indent="450215" algn="just">
              <a:lnSpc>
                <a:spcPct val="150000"/>
              </a:lnSpc>
            </a:pPr>
            <a:r>
              <a:rPr lang="uk-UA" sz="2800" dirty="0">
                <a:solidFill>
                  <a:srgbClr val="000000"/>
                </a:solidFill>
                <a:latin typeface="Times New Roman"/>
                <a:ea typeface="Times New Roman"/>
              </a:rPr>
              <a:t>Таким чином, стан фінансової безпеки є головним критерієм оцінки ефективності державної політики і діяльності владних структур під час реформування і розвитку фінансово-кредитної сфери. І тому так важливо саме на сучасному етапі розвитку нашої держави здійснити необхідні заходи, що стосуються підвищення рівня фінансової безпеки. </a:t>
            </a:r>
            <a:endParaRPr lang="ru-RU" sz="2800" dirty="0">
              <a:solidFill>
                <a:prstClr val="black"/>
              </a:solidFill>
              <a:latin typeface="Times New Roman"/>
              <a:ea typeface="Times New Roman"/>
            </a:endParaRPr>
          </a:p>
          <a:p>
            <a:pPr lvl="0" indent="450215" algn="just">
              <a:lnSpc>
                <a:spcPct val="150000"/>
              </a:lnSpc>
            </a:pPr>
            <a:r>
              <a:rPr lang="uk-UA" dirty="0">
                <a:solidFill>
                  <a:srgbClr val="000000"/>
                </a:solidFill>
                <a:latin typeface="Times New Roman"/>
                <a:ea typeface="Times New Roman"/>
              </a:rPr>
              <a:t> </a:t>
            </a:r>
            <a:endParaRPr lang="ru-RU" sz="1600" dirty="0">
              <a:solidFill>
                <a:prstClr val="black"/>
              </a:solidFill>
              <a:latin typeface="Times New Roman"/>
              <a:ea typeface="Times New Roman"/>
            </a:endParaRPr>
          </a:p>
          <a:p>
            <a:pPr lvl="0" indent="450215" algn="just">
              <a:lnSpc>
                <a:spcPct val="150000"/>
              </a:lnSpc>
            </a:pPr>
            <a:r>
              <a:rPr lang="uk-UA" dirty="0">
                <a:solidFill>
                  <a:srgbClr val="000000"/>
                </a:solidFill>
                <a:latin typeface="Times New Roman"/>
                <a:ea typeface="Times New Roman"/>
              </a:rPr>
              <a:t> </a:t>
            </a:r>
            <a:endParaRPr lang="ru-RU" sz="1600" dirty="0">
              <a:solidFill>
                <a:prstClr val="black"/>
              </a:solidFill>
              <a:latin typeface="Times New Roman"/>
              <a:ea typeface="Times New Roman"/>
            </a:endParaRPr>
          </a:p>
        </p:txBody>
      </p:sp>
    </p:spTree>
    <p:extLst>
      <p:ext uri="{BB962C8B-B14F-4D97-AF65-F5344CB8AC3E}">
        <p14:creationId xmlns:p14="http://schemas.microsoft.com/office/powerpoint/2010/main" val="26624201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9"/>
            <a:ext cx="8784976" cy="5107873"/>
          </a:xfrm>
          <a:prstGeom prst="rect">
            <a:avLst/>
          </a:prstGeom>
        </p:spPr>
        <p:txBody>
          <a:bodyPr wrap="square">
            <a:spAutoFit/>
          </a:bodyPr>
          <a:lstStyle/>
          <a:p>
            <a:pPr marR="76200" lvl="0" algn="just">
              <a:lnSpc>
                <a:spcPct val="108000"/>
              </a:lnSpc>
              <a:spcAft>
                <a:spcPts val="0"/>
              </a:spcAft>
              <a:tabLst>
                <a:tab pos="571500" algn="l"/>
              </a:tabLst>
            </a:pPr>
            <a:r>
              <a:rPr lang="uk-UA" sz="2400" b="1" smtClean="0">
                <a:latin typeface="Times New Roman"/>
                <a:ea typeface="Times New Roman"/>
              </a:rPr>
              <a:t>5. Фінансова </a:t>
            </a:r>
            <a:r>
              <a:rPr lang="uk-UA" sz="2400" b="1" dirty="0">
                <a:latin typeface="Times New Roman"/>
                <a:ea typeface="Times New Roman"/>
              </a:rPr>
              <a:t>криза та її вплив на безпеку держави.</a:t>
            </a:r>
            <a:endParaRPr lang="ru-RU" sz="2400" dirty="0">
              <a:latin typeface="Times New Roman"/>
              <a:ea typeface="Times New Roman"/>
            </a:endParaRPr>
          </a:p>
          <a:p>
            <a:pPr algn="just">
              <a:lnSpc>
                <a:spcPct val="150000"/>
              </a:lnSpc>
              <a:spcAft>
                <a:spcPts val="0"/>
              </a:spcAft>
            </a:pPr>
            <a:r>
              <a:rPr lang="uk-UA" sz="2400" dirty="0">
                <a:latin typeface="Times New Roman"/>
                <a:ea typeface="Times New Roman"/>
              </a:rPr>
              <a:t> </a:t>
            </a:r>
            <a:endParaRPr lang="ru-RU" sz="2400" dirty="0">
              <a:latin typeface="Times New Roman"/>
              <a:ea typeface="Times New Roman"/>
            </a:endParaRPr>
          </a:p>
          <a:p>
            <a:pPr algn="just"/>
            <a:r>
              <a:rPr lang="uk-UA" sz="2400" b="1" dirty="0" smtClean="0">
                <a:latin typeface="Times New Roman"/>
                <a:ea typeface="Times New Roman"/>
              </a:rPr>
              <a:t>	Фінансова </a:t>
            </a:r>
            <a:r>
              <a:rPr lang="uk-UA" sz="2400" b="1" dirty="0">
                <a:latin typeface="Times New Roman"/>
                <a:ea typeface="Times New Roman"/>
              </a:rPr>
              <a:t>криза</a:t>
            </a:r>
            <a:r>
              <a:rPr lang="uk-UA" sz="2400" dirty="0">
                <a:latin typeface="Times New Roman"/>
                <a:ea typeface="Times New Roman"/>
              </a:rPr>
              <a:t> – глибокий розлад фінансової системи держави, зумовлений економічними й політичними чинниками. До числа економічних, тих, що зумовлюють фінансову кризу, належить становище та рівень матеріального виробництва в державі. Висока вартість виробництва продукції, виконання робіт та надання послуг, яка зумовлена великою </a:t>
            </a:r>
            <a:r>
              <a:rPr lang="uk-UA" sz="2400" dirty="0" err="1">
                <a:latin typeface="Times New Roman"/>
                <a:ea typeface="Times New Roman"/>
              </a:rPr>
              <a:t>матеріало-</a:t>
            </a:r>
            <a:r>
              <a:rPr lang="uk-UA" sz="2400" dirty="0">
                <a:latin typeface="Times New Roman"/>
                <a:ea typeface="Times New Roman"/>
              </a:rPr>
              <a:t> і </a:t>
            </a:r>
            <a:r>
              <a:rPr lang="uk-UA" sz="2400" dirty="0" err="1">
                <a:latin typeface="Times New Roman"/>
                <a:ea typeface="Times New Roman"/>
              </a:rPr>
              <a:t>енергомісткістю</a:t>
            </a:r>
            <a:r>
              <a:rPr lang="uk-UA" sz="2400" dirty="0">
                <a:latin typeface="Times New Roman"/>
                <a:ea typeface="Times New Roman"/>
              </a:rPr>
              <a:t> виробництва, високими трудовими затратами, зменшує обсяги нагромаджень в економіці у формі прибутку, що призводить до скорочення фінансових можливостей самих підприємницьких структур, доходів держави й відповідно купівельної спроможності населення</a:t>
            </a:r>
            <a:r>
              <a:rPr lang="uk-UA" sz="2400" b="1" i="1" dirty="0">
                <a:latin typeface="Times New Roman"/>
                <a:ea typeface="Times New Roman"/>
              </a:rPr>
              <a:t>.</a:t>
            </a:r>
            <a:endParaRPr lang="ru-RU" sz="2400" dirty="0"/>
          </a:p>
        </p:txBody>
      </p:sp>
    </p:spTree>
    <p:extLst>
      <p:ext uri="{BB962C8B-B14F-4D97-AF65-F5344CB8AC3E}">
        <p14:creationId xmlns:p14="http://schemas.microsoft.com/office/powerpoint/2010/main" val="4649298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32656"/>
            <a:ext cx="8784976" cy="5632311"/>
          </a:xfrm>
          <a:prstGeom prst="rect">
            <a:avLst/>
          </a:prstGeom>
        </p:spPr>
        <p:txBody>
          <a:bodyPr wrap="square">
            <a:spAutoFit/>
          </a:bodyPr>
          <a:lstStyle/>
          <a:p>
            <a:pPr algn="just"/>
            <a:r>
              <a:rPr lang="en-US" sz="2400" dirty="0" smtClean="0">
                <a:latin typeface="Times New Roman"/>
                <a:ea typeface="Calibri"/>
              </a:rPr>
              <a:t>	</a:t>
            </a:r>
            <a:r>
              <a:rPr lang="ru-RU" sz="2400" i="1" dirty="0" err="1" smtClean="0">
                <a:latin typeface="Times New Roman"/>
                <a:ea typeface="Calibri"/>
              </a:rPr>
              <a:t>Фінансова</a:t>
            </a:r>
            <a:r>
              <a:rPr lang="ru-RU" sz="2400" i="1" dirty="0" smtClean="0">
                <a:latin typeface="Times New Roman"/>
                <a:ea typeface="Calibri"/>
              </a:rPr>
              <a:t> </a:t>
            </a:r>
            <a:r>
              <a:rPr lang="ru-RU" sz="2400" i="1" dirty="0">
                <a:latin typeface="Times New Roman"/>
                <a:ea typeface="Calibri"/>
              </a:rPr>
              <a:t>криза в </a:t>
            </a:r>
            <a:r>
              <a:rPr lang="ru-RU" sz="2400" i="1" dirty="0" err="1">
                <a:latin typeface="Times New Roman"/>
                <a:ea typeface="Calibri"/>
              </a:rPr>
              <a:t>Україні</a:t>
            </a:r>
            <a:r>
              <a:rPr lang="ru-RU" sz="2400" i="1" dirty="0">
                <a:latin typeface="Times New Roman"/>
                <a:ea typeface="Calibri"/>
              </a:rPr>
              <a:t> </a:t>
            </a:r>
            <a:r>
              <a:rPr lang="ru-RU" sz="2400" dirty="0" err="1">
                <a:latin typeface="Times New Roman"/>
                <a:ea typeface="Calibri"/>
              </a:rPr>
              <a:t>пов'язана</a:t>
            </a:r>
            <a:r>
              <a:rPr lang="ru-RU" sz="2400" dirty="0">
                <a:latin typeface="Times New Roman"/>
                <a:ea typeface="Calibri"/>
              </a:rPr>
              <a:t> з </a:t>
            </a:r>
            <a:r>
              <a:rPr lang="ru-RU" sz="2400" dirty="0" err="1">
                <a:latin typeface="Times New Roman"/>
                <a:ea typeface="Calibri"/>
              </a:rPr>
              <a:t>руйнівними</a:t>
            </a:r>
            <a:r>
              <a:rPr lang="ru-RU" sz="2400" dirty="0">
                <a:latin typeface="Times New Roman"/>
                <a:ea typeface="Calibri"/>
              </a:rPr>
              <a:t> </a:t>
            </a:r>
            <a:r>
              <a:rPr lang="ru-RU" sz="2400" dirty="0" err="1">
                <a:latin typeface="Times New Roman"/>
                <a:ea typeface="Calibri"/>
              </a:rPr>
              <a:t>інфляційними</a:t>
            </a:r>
            <a:r>
              <a:rPr lang="ru-RU" sz="2400" dirty="0">
                <a:latin typeface="Times New Roman"/>
                <a:ea typeface="Calibri"/>
              </a:rPr>
              <a:t> </a:t>
            </a:r>
            <a:r>
              <a:rPr lang="ru-RU" sz="2400" dirty="0" err="1">
                <a:latin typeface="Times New Roman"/>
                <a:ea typeface="Calibri"/>
              </a:rPr>
              <a:t>процесами</a:t>
            </a:r>
            <a:r>
              <a:rPr lang="ru-RU" sz="2400" dirty="0">
                <a:latin typeface="Times New Roman"/>
                <a:ea typeface="Calibri"/>
              </a:rPr>
              <a:t>, </a:t>
            </a:r>
            <a:r>
              <a:rPr lang="ru-RU" sz="2400" dirty="0" err="1">
                <a:latin typeface="Times New Roman"/>
                <a:ea typeface="Calibri"/>
              </a:rPr>
              <a:t>викликаними</a:t>
            </a:r>
            <a:r>
              <a:rPr lang="ru-RU" sz="2400" dirty="0">
                <a:latin typeface="Times New Roman"/>
                <a:ea typeface="Calibri"/>
              </a:rPr>
              <a:t> </a:t>
            </a:r>
            <a:r>
              <a:rPr lang="ru-RU" sz="2400" dirty="0" err="1">
                <a:latin typeface="Times New Roman"/>
                <a:ea typeface="Calibri"/>
              </a:rPr>
              <a:t>деформацією</a:t>
            </a:r>
            <a:r>
              <a:rPr lang="ru-RU" sz="2400" dirty="0">
                <a:latin typeface="Times New Roman"/>
                <a:ea typeface="Calibri"/>
              </a:rPr>
              <a:t> </a:t>
            </a:r>
            <a:r>
              <a:rPr lang="ru-RU" sz="2400" dirty="0" err="1">
                <a:latin typeface="Times New Roman"/>
                <a:ea typeface="Calibri"/>
              </a:rPr>
              <a:t>національної</a:t>
            </a:r>
            <a:r>
              <a:rPr lang="ru-RU" sz="2400" dirty="0">
                <a:latin typeface="Times New Roman"/>
                <a:ea typeface="Calibri"/>
              </a:rPr>
              <a:t> </a:t>
            </a:r>
            <a:r>
              <a:rPr lang="ru-RU" sz="2400" dirty="0" err="1">
                <a:latin typeface="Times New Roman"/>
                <a:ea typeface="Calibri"/>
              </a:rPr>
              <a:t>системи</a:t>
            </a:r>
            <a:r>
              <a:rPr lang="ru-RU" sz="2400" dirty="0">
                <a:latin typeface="Times New Roman"/>
                <a:ea typeface="Calibri"/>
              </a:rPr>
              <a:t> грошового й кредитного </a:t>
            </a:r>
            <a:r>
              <a:rPr lang="ru-RU" sz="2400" dirty="0" err="1">
                <a:latin typeface="Times New Roman"/>
                <a:ea typeface="Calibri"/>
              </a:rPr>
              <a:t>обігу</a:t>
            </a:r>
            <a:r>
              <a:rPr lang="ru-RU" sz="2400" dirty="0">
                <a:latin typeface="Times New Roman"/>
                <a:ea typeface="Calibri"/>
              </a:rPr>
              <a:t>. </a:t>
            </a:r>
            <a:endParaRPr lang="en-US" sz="2400" dirty="0" smtClean="0">
              <a:latin typeface="Times New Roman"/>
              <a:ea typeface="Calibri"/>
            </a:endParaRPr>
          </a:p>
          <a:p>
            <a:pPr algn="just"/>
            <a:r>
              <a:rPr lang="en-US" sz="2400" dirty="0">
                <a:latin typeface="Times New Roman"/>
                <a:ea typeface="Calibri"/>
              </a:rPr>
              <a:t>	</a:t>
            </a:r>
            <a:r>
              <a:rPr lang="ru-RU" sz="2400" dirty="0" err="1" smtClean="0">
                <a:latin typeface="Times New Roman"/>
                <a:ea typeface="Calibri"/>
              </a:rPr>
              <a:t>Найбільших</a:t>
            </a:r>
            <a:r>
              <a:rPr lang="ru-RU" sz="2400" dirty="0" smtClean="0">
                <a:latin typeface="Times New Roman"/>
                <a:ea typeface="Calibri"/>
              </a:rPr>
              <a:t> </a:t>
            </a:r>
            <a:r>
              <a:rPr lang="ru-RU" sz="2400" dirty="0" err="1">
                <a:latin typeface="Times New Roman"/>
                <a:ea typeface="Calibri"/>
              </a:rPr>
              <a:t>темпів</a:t>
            </a:r>
            <a:r>
              <a:rPr lang="ru-RU" sz="2400" dirty="0">
                <a:latin typeface="Times New Roman"/>
                <a:ea typeface="Calibri"/>
              </a:rPr>
              <a:t> </a:t>
            </a:r>
            <a:r>
              <a:rPr lang="ru-RU" sz="2400" dirty="0" err="1">
                <a:latin typeface="Times New Roman"/>
                <a:ea typeface="Calibri"/>
              </a:rPr>
              <a:t>інфляція</a:t>
            </a:r>
            <a:r>
              <a:rPr lang="ru-RU" sz="2400" dirty="0">
                <a:latin typeface="Times New Roman"/>
                <a:ea typeface="Calibri"/>
              </a:rPr>
              <a:t> </a:t>
            </a:r>
            <a:r>
              <a:rPr lang="ru-RU" sz="2400" dirty="0" err="1">
                <a:latin typeface="Times New Roman"/>
                <a:ea typeface="Calibri"/>
              </a:rPr>
              <a:t>набула</a:t>
            </a:r>
            <a:r>
              <a:rPr lang="ru-RU" sz="2400" dirty="0">
                <a:latin typeface="Times New Roman"/>
                <a:ea typeface="Calibri"/>
              </a:rPr>
              <a:t> в 1992 </a:t>
            </a:r>
            <a:r>
              <a:rPr lang="ru-RU" sz="2400" dirty="0" err="1">
                <a:latin typeface="Times New Roman"/>
                <a:ea typeface="Calibri"/>
              </a:rPr>
              <a:t>році</a:t>
            </a:r>
            <a:r>
              <a:rPr lang="ru-RU" sz="2400" dirty="0">
                <a:latin typeface="Times New Roman"/>
                <a:ea typeface="Calibri"/>
              </a:rPr>
              <a:t>, коли вона становила 1440%, у 1993 </a:t>
            </a:r>
            <a:r>
              <a:rPr lang="ru-RU" sz="2400" dirty="0" err="1">
                <a:latin typeface="Times New Roman"/>
                <a:ea typeface="Calibri"/>
              </a:rPr>
              <a:t>році</a:t>
            </a:r>
            <a:r>
              <a:rPr lang="ru-RU" sz="2400" dirty="0">
                <a:latin typeface="Times New Roman"/>
                <a:ea typeface="Calibri"/>
              </a:rPr>
              <a:t> — 6288%, у 1994 </a:t>
            </a:r>
            <a:r>
              <a:rPr lang="ru-RU" sz="2400" dirty="0" err="1">
                <a:latin typeface="Times New Roman"/>
                <a:ea typeface="Calibri"/>
              </a:rPr>
              <a:t>році</a:t>
            </a:r>
            <a:r>
              <a:rPr lang="ru-RU" sz="2400" dirty="0">
                <a:latin typeface="Times New Roman"/>
                <a:ea typeface="Calibri"/>
              </a:rPr>
              <a:t> — 850%. </a:t>
            </a:r>
            <a:r>
              <a:rPr lang="en-US" sz="2400" dirty="0" smtClean="0">
                <a:latin typeface="Times New Roman"/>
                <a:ea typeface="Calibri"/>
              </a:rPr>
              <a:t>	</a:t>
            </a:r>
            <a:r>
              <a:rPr lang="ru-RU" sz="2400" dirty="0" err="1" smtClean="0">
                <a:latin typeface="Times New Roman"/>
                <a:ea typeface="Calibri"/>
              </a:rPr>
              <a:t>Після</a:t>
            </a:r>
            <a:r>
              <a:rPr lang="ru-RU" sz="2400" dirty="0" smtClean="0">
                <a:latin typeface="Times New Roman"/>
                <a:ea typeface="Calibri"/>
              </a:rPr>
              <a:t> </a:t>
            </a:r>
            <a:r>
              <a:rPr lang="ru-RU" sz="2400" dirty="0" err="1">
                <a:latin typeface="Times New Roman"/>
                <a:ea typeface="Calibri"/>
              </a:rPr>
              <a:t>грошової</a:t>
            </a:r>
            <a:r>
              <a:rPr lang="ru-RU" sz="2400" dirty="0">
                <a:latin typeface="Times New Roman"/>
                <a:ea typeface="Calibri"/>
              </a:rPr>
              <a:t> </a:t>
            </a:r>
            <a:r>
              <a:rPr lang="ru-RU" sz="2400" dirty="0" err="1">
                <a:latin typeface="Times New Roman"/>
                <a:ea typeface="Calibri"/>
              </a:rPr>
              <a:t>реформи</a:t>
            </a:r>
            <a:r>
              <a:rPr lang="ru-RU" sz="2400" dirty="0">
                <a:latin typeface="Times New Roman"/>
                <a:ea typeface="Calibri"/>
              </a:rPr>
              <a:t> у 1996 </a:t>
            </a:r>
            <a:r>
              <a:rPr lang="ru-RU" sz="2400" dirty="0" err="1">
                <a:latin typeface="Times New Roman"/>
                <a:ea typeface="Calibri"/>
              </a:rPr>
              <a:t>році</a:t>
            </a:r>
            <a:r>
              <a:rPr lang="ru-RU" sz="2400" dirty="0">
                <a:latin typeface="Times New Roman"/>
                <a:ea typeface="Calibri"/>
              </a:rPr>
              <a:t> </a:t>
            </a:r>
            <a:r>
              <a:rPr lang="ru-RU" sz="2400" dirty="0" err="1">
                <a:latin typeface="Times New Roman"/>
                <a:ea typeface="Calibri"/>
              </a:rPr>
              <a:t>вдавалося</a:t>
            </a:r>
            <a:r>
              <a:rPr lang="ru-RU" sz="2400" dirty="0">
                <a:latin typeface="Times New Roman"/>
                <a:ea typeface="Calibri"/>
              </a:rPr>
              <a:t> </a:t>
            </a:r>
            <a:r>
              <a:rPr lang="ru-RU" sz="2400" dirty="0" err="1">
                <a:latin typeface="Times New Roman"/>
                <a:ea typeface="Calibri"/>
              </a:rPr>
              <a:t>підтримувати</a:t>
            </a:r>
            <a:r>
              <a:rPr lang="ru-RU" sz="2400" dirty="0">
                <a:latin typeface="Times New Roman"/>
                <a:ea typeface="Calibri"/>
              </a:rPr>
              <a:t> </a:t>
            </a:r>
            <a:r>
              <a:rPr lang="ru-RU" sz="2400" dirty="0" err="1">
                <a:latin typeface="Times New Roman"/>
                <a:ea typeface="Calibri"/>
              </a:rPr>
              <a:t>стабільність</a:t>
            </a:r>
            <a:r>
              <a:rPr lang="ru-RU" sz="2400" dirty="0">
                <a:latin typeface="Times New Roman"/>
                <a:ea typeface="Calibri"/>
              </a:rPr>
              <a:t> </a:t>
            </a:r>
            <a:r>
              <a:rPr lang="ru-RU" sz="2400" dirty="0" err="1">
                <a:latin typeface="Times New Roman"/>
                <a:ea typeface="Calibri"/>
              </a:rPr>
              <a:t>національної</a:t>
            </a:r>
            <a:r>
              <a:rPr lang="ru-RU" sz="2400" dirty="0">
                <a:latin typeface="Times New Roman"/>
                <a:ea typeface="Calibri"/>
              </a:rPr>
              <a:t> </a:t>
            </a:r>
            <a:r>
              <a:rPr lang="ru-RU" sz="2400" dirty="0" err="1">
                <a:latin typeface="Times New Roman"/>
                <a:ea typeface="Calibri"/>
              </a:rPr>
              <a:t>грошової</a:t>
            </a:r>
            <a:r>
              <a:rPr lang="ru-RU" sz="2400" dirty="0">
                <a:latin typeface="Times New Roman"/>
                <a:ea typeface="Calibri"/>
              </a:rPr>
              <a:t> </a:t>
            </a:r>
            <a:r>
              <a:rPr lang="ru-RU" sz="2400" dirty="0" err="1">
                <a:latin typeface="Times New Roman"/>
                <a:ea typeface="Calibri"/>
              </a:rPr>
              <a:t>одиниці</a:t>
            </a:r>
            <a:r>
              <a:rPr lang="ru-RU" sz="2400" dirty="0">
                <a:latin typeface="Times New Roman"/>
                <a:ea typeface="Calibri"/>
              </a:rPr>
              <a:t>, </a:t>
            </a:r>
            <a:r>
              <a:rPr lang="ru-RU" sz="2400" dirty="0" err="1">
                <a:latin typeface="Times New Roman"/>
                <a:ea typeface="Calibri"/>
              </a:rPr>
              <a:t>однак</a:t>
            </a:r>
            <a:r>
              <a:rPr lang="ru-RU" sz="2400" dirty="0">
                <a:latin typeface="Times New Roman"/>
                <a:ea typeface="Calibri"/>
              </a:rPr>
              <a:t> дорогою </a:t>
            </a:r>
            <a:r>
              <a:rPr lang="ru-RU" sz="2400" dirty="0" err="1">
                <a:latin typeface="Times New Roman"/>
                <a:ea typeface="Calibri"/>
              </a:rPr>
              <a:t>ціною</a:t>
            </a:r>
            <a:r>
              <a:rPr lang="ru-RU" sz="2400" dirty="0">
                <a:latin typeface="Times New Roman"/>
                <a:ea typeface="Calibri"/>
              </a:rPr>
              <a:t> </a:t>
            </a:r>
            <a:r>
              <a:rPr lang="ru-RU" sz="2400" dirty="0" err="1">
                <a:latin typeface="Times New Roman"/>
                <a:ea typeface="Calibri"/>
              </a:rPr>
              <a:t>завдяки</a:t>
            </a:r>
            <a:r>
              <a:rPr lang="ru-RU" sz="2400" dirty="0">
                <a:latin typeface="Times New Roman"/>
                <a:ea typeface="Calibri"/>
              </a:rPr>
              <a:t> </a:t>
            </a:r>
            <a:r>
              <a:rPr lang="ru-RU" sz="2400" dirty="0" err="1">
                <a:latin typeface="Times New Roman"/>
                <a:ea typeface="Calibri"/>
              </a:rPr>
              <a:t>великій</a:t>
            </a:r>
            <a:r>
              <a:rPr lang="ru-RU" sz="2400" dirty="0">
                <a:latin typeface="Times New Roman"/>
                <a:ea typeface="Calibri"/>
              </a:rPr>
              <a:t> </a:t>
            </a:r>
            <a:r>
              <a:rPr lang="ru-RU" sz="2400" dirty="0" err="1">
                <a:latin typeface="Times New Roman"/>
                <a:ea typeface="Calibri"/>
              </a:rPr>
              <a:t>заборгованості</a:t>
            </a:r>
            <a:r>
              <a:rPr lang="ru-RU" sz="2400" dirty="0">
                <a:latin typeface="Times New Roman"/>
                <a:ea typeface="Calibri"/>
              </a:rPr>
              <a:t> з </a:t>
            </a:r>
            <a:r>
              <a:rPr lang="ru-RU" sz="2400" dirty="0" err="1">
                <a:latin typeface="Times New Roman"/>
                <a:ea typeface="Calibri"/>
              </a:rPr>
              <a:t>виплати</a:t>
            </a:r>
            <a:r>
              <a:rPr lang="ru-RU" sz="2400" dirty="0">
                <a:latin typeface="Times New Roman"/>
                <a:ea typeface="Calibri"/>
              </a:rPr>
              <a:t> з бюджету </a:t>
            </a:r>
            <a:r>
              <a:rPr lang="ru-RU" sz="2400" dirty="0" err="1">
                <a:latin typeface="Times New Roman"/>
                <a:ea typeface="Calibri"/>
              </a:rPr>
              <a:t>заробітної</a:t>
            </a:r>
            <a:r>
              <a:rPr lang="ru-RU" sz="2400" dirty="0">
                <a:latin typeface="Times New Roman"/>
                <a:ea typeface="Calibri"/>
              </a:rPr>
              <a:t> плати </a:t>
            </a:r>
            <a:r>
              <a:rPr lang="ru-RU" sz="2400" dirty="0" err="1">
                <a:latin typeface="Times New Roman"/>
                <a:ea typeface="Calibri"/>
              </a:rPr>
              <a:t>населенню</a:t>
            </a:r>
            <a:r>
              <a:rPr lang="ru-RU" sz="2400" dirty="0">
                <a:latin typeface="Times New Roman"/>
                <a:ea typeface="Calibri"/>
              </a:rPr>
              <a:t>, </a:t>
            </a:r>
            <a:r>
              <a:rPr lang="ru-RU" sz="2400" dirty="0" err="1">
                <a:latin typeface="Times New Roman"/>
                <a:ea typeface="Calibri"/>
              </a:rPr>
              <a:t>зменшенню</a:t>
            </a:r>
            <a:r>
              <a:rPr lang="ru-RU" sz="2400" dirty="0">
                <a:latin typeface="Times New Roman"/>
                <a:ea typeface="Calibri"/>
              </a:rPr>
              <a:t> </a:t>
            </a:r>
            <a:r>
              <a:rPr lang="ru-RU" sz="2400" dirty="0" err="1">
                <a:latin typeface="Times New Roman"/>
                <a:ea typeface="Calibri"/>
              </a:rPr>
              <a:t>різних</a:t>
            </a:r>
            <a:r>
              <a:rPr lang="ru-RU" sz="2400" dirty="0">
                <a:latin typeface="Times New Roman"/>
                <a:ea typeface="Calibri"/>
              </a:rPr>
              <a:t> </a:t>
            </a:r>
            <a:r>
              <a:rPr lang="ru-RU" sz="2400" dirty="0" err="1">
                <a:latin typeface="Times New Roman"/>
                <a:ea typeface="Calibri"/>
              </a:rPr>
              <a:t>видів</a:t>
            </a:r>
            <a:r>
              <a:rPr lang="ru-RU" sz="2400" dirty="0">
                <a:latin typeface="Times New Roman"/>
                <a:ea typeface="Calibri"/>
              </a:rPr>
              <a:t> </a:t>
            </a:r>
            <a:r>
              <a:rPr lang="ru-RU" sz="2400" dirty="0" err="1">
                <a:latin typeface="Times New Roman"/>
                <a:ea typeface="Calibri"/>
              </a:rPr>
              <a:t>допомоги</a:t>
            </a:r>
            <a:r>
              <a:rPr lang="ru-RU" sz="2400" dirty="0">
                <a:latin typeface="Times New Roman"/>
                <a:ea typeface="Calibri"/>
              </a:rPr>
              <a:t> і </a:t>
            </a:r>
            <a:r>
              <a:rPr lang="ru-RU" sz="2400" dirty="0" err="1">
                <a:latin typeface="Times New Roman"/>
                <a:ea typeface="Calibri"/>
              </a:rPr>
              <a:t>пенсій</a:t>
            </a:r>
            <a:r>
              <a:rPr lang="ru-RU" sz="2400" dirty="0">
                <a:latin typeface="Times New Roman"/>
                <a:ea typeface="Calibri"/>
              </a:rPr>
              <a:t>, а </a:t>
            </a:r>
            <a:r>
              <a:rPr lang="ru-RU" sz="2400" dirty="0" err="1">
                <a:latin typeface="Times New Roman"/>
                <a:ea typeface="Calibri"/>
              </a:rPr>
              <a:t>також</a:t>
            </a:r>
            <a:r>
              <a:rPr lang="ru-RU" sz="2400" dirty="0">
                <a:latin typeface="Times New Roman"/>
                <a:ea typeface="Calibri"/>
              </a:rPr>
              <a:t> у </a:t>
            </a:r>
            <a:r>
              <a:rPr lang="ru-RU" sz="2400" dirty="0" err="1">
                <a:latin typeface="Times New Roman"/>
                <a:ea typeface="Calibri"/>
              </a:rPr>
              <a:t>зв'язку</a:t>
            </a:r>
            <a:r>
              <a:rPr lang="ru-RU" sz="2400" dirty="0">
                <a:latin typeface="Times New Roman"/>
                <a:ea typeface="Calibri"/>
              </a:rPr>
              <a:t> </a:t>
            </a:r>
            <a:r>
              <a:rPr lang="ru-RU" sz="2400" dirty="0" err="1">
                <a:latin typeface="Times New Roman"/>
                <a:ea typeface="Calibri"/>
              </a:rPr>
              <a:t>зі</a:t>
            </a:r>
            <a:r>
              <a:rPr lang="ru-RU" sz="2400" dirty="0">
                <a:latin typeface="Times New Roman"/>
                <a:ea typeface="Calibri"/>
              </a:rPr>
              <a:t> </a:t>
            </a:r>
            <a:r>
              <a:rPr lang="ru-RU" sz="2400" dirty="0" err="1">
                <a:latin typeface="Times New Roman"/>
                <a:ea typeface="Calibri"/>
              </a:rPr>
              <a:t>зростанням</a:t>
            </a:r>
            <a:r>
              <a:rPr lang="ru-RU" sz="2400" dirty="0">
                <a:latin typeface="Times New Roman"/>
                <a:ea typeface="Calibri"/>
              </a:rPr>
              <a:t> </a:t>
            </a:r>
            <a:r>
              <a:rPr lang="ru-RU" sz="2400" dirty="0" err="1">
                <a:latin typeface="Times New Roman"/>
                <a:ea typeface="Calibri"/>
              </a:rPr>
              <a:t>заборгованості</a:t>
            </a:r>
            <a:r>
              <a:rPr lang="ru-RU" sz="2400" dirty="0">
                <a:latin typeface="Times New Roman"/>
                <a:ea typeface="Calibri"/>
              </a:rPr>
              <a:t> </a:t>
            </a:r>
            <a:r>
              <a:rPr lang="ru-RU" sz="2400" dirty="0" err="1">
                <a:latin typeface="Times New Roman"/>
                <a:ea typeface="Calibri"/>
              </a:rPr>
              <a:t>бюджетних</a:t>
            </a:r>
            <a:r>
              <a:rPr lang="ru-RU" sz="2400" dirty="0">
                <a:latin typeface="Times New Roman"/>
                <a:ea typeface="Calibri"/>
              </a:rPr>
              <a:t> </a:t>
            </a:r>
            <a:r>
              <a:rPr lang="ru-RU" sz="2400" dirty="0" err="1">
                <a:latin typeface="Times New Roman"/>
                <a:ea typeface="Calibri"/>
              </a:rPr>
              <a:t>установ</a:t>
            </a:r>
            <a:r>
              <a:rPr lang="ru-RU" sz="2400" dirty="0">
                <a:latin typeface="Times New Roman"/>
                <a:ea typeface="Calibri"/>
              </a:rPr>
              <a:t> за </a:t>
            </a:r>
            <a:r>
              <a:rPr lang="ru-RU" sz="2400" dirty="0" err="1">
                <a:latin typeface="Times New Roman"/>
                <a:ea typeface="Calibri"/>
              </a:rPr>
              <a:t>розрахунками</a:t>
            </a:r>
            <a:r>
              <a:rPr lang="ru-RU" sz="2400" dirty="0">
                <a:latin typeface="Times New Roman"/>
                <a:ea typeface="Calibri"/>
              </a:rPr>
              <a:t> за </a:t>
            </a:r>
            <a:r>
              <a:rPr lang="ru-RU" sz="2400" dirty="0" err="1">
                <a:latin typeface="Times New Roman"/>
                <a:ea typeface="Calibri"/>
              </a:rPr>
              <a:t>електроенергію</a:t>
            </a:r>
            <a:r>
              <a:rPr lang="ru-RU" sz="2400" dirty="0">
                <a:latin typeface="Times New Roman"/>
                <a:ea typeface="Calibri"/>
              </a:rPr>
              <a:t> та </a:t>
            </a:r>
            <a:r>
              <a:rPr lang="ru-RU" sz="2400" dirty="0" err="1">
                <a:latin typeface="Times New Roman"/>
                <a:ea typeface="Calibri"/>
              </a:rPr>
              <a:t>інші</a:t>
            </a:r>
            <a:r>
              <a:rPr lang="ru-RU" sz="2400" dirty="0">
                <a:latin typeface="Times New Roman"/>
                <a:ea typeface="Calibri"/>
              </a:rPr>
              <a:t> </a:t>
            </a:r>
            <a:r>
              <a:rPr lang="ru-RU" sz="2400" dirty="0" err="1">
                <a:latin typeface="Times New Roman"/>
                <a:ea typeface="Calibri"/>
              </a:rPr>
              <a:t>види</a:t>
            </a:r>
            <a:r>
              <a:rPr lang="ru-RU" sz="2400" dirty="0">
                <a:latin typeface="Times New Roman"/>
                <a:ea typeface="Calibri"/>
              </a:rPr>
              <a:t> </a:t>
            </a:r>
            <a:r>
              <a:rPr lang="ru-RU" sz="2400" dirty="0" err="1">
                <a:latin typeface="Times New Roman"/>
                <a:ea typeface="Calibri"/>
              </a:rPr>
              <a:t>послуг</a:t>
            </a:r>
            <a:r>
              <a:rPr lang="ru-RU" sz="2400" dirty="0">
                <a:latin typeface="Times New Roman"/>
                <a:ea typeface="Calibri"/>
              </a:rPr>
              <a:t>, </a:t>
            </a:r>
            <a:r>
              <a:rPr lang="ru-RU" sz="2400" dirty="0" err="1">
                <a:latin typeface="Times New Roman"/>
                <a:ea typeface="Calibri"/>
              </a:rPr>
              <a:t>завдяки</a:t>
            </a:r>
            <a:r>
              <a:rPr lang="ru-RU" sz="2400" dirty="0">
                <a:latin typeface="Times New Roman"/>
                <a:ea typeface="Calibri"/>
              </a:rPr>
              <a:t> </a:t>
            </a:r>
            <a:r>
              <a:rPr lang="ru-RU" sz="2400" dirty="0" err="1">
                <a:latin typeface="Times New Roman"/>
                <a:ea typeface="Calibri"/>
              </a:rPr>
              <a:t>постійному</a:t>
            </a:r>
            <a:r>
              <a:rPr lang="ru-RU" sz="2400" dirty="0">
                <a:latin typeface="Times New Roman"/>
                <a:ea typeface="Calibri"/>
              </a:rPr>
              <a:t> </a:t>
            </a:r>
            <a:r>
              <a:rPr lang="ru-RU" sz="2400" dirty="0" err="1">
                <a:latin typeface="Times New Roman"/>
                <a:ea typeface="Calibri"/>
              </a:rPr>
              <a:t>зростанню</a:t>
            </a:r>
            <a:r>
              <a:rPr lang="ru-RU" sz="2400" dirty="0">
                <a:latin typeface="Times New Roman"/>
                <a:ea typeface="Calibri"/>
              </a:rPr>
              <a:t> </a:t>
            </a:r>
            <a:r>
              <a:rPr lang="ru-RU" sz="2400" dirty="0" err="1">
                <a:latin typeface="Times New Roman"/>
                <a:ea typeface="Calibri"/>
              </a:rPr>
              <a:t>зовнішнього</a:t>
            </a:r>
            <a:r>
              <a:rPr lang="ru-RU" sz="2400" dirty="0">
                <a:latin typeface="Times New Roman"/>
                <a:ea typeface="Calibri"/>
              </a:rPr>
              <a:t> й </a:t>
            </a:r>
            <a:r>
              <a:rPr lang="ru-RU" sz="2400" dirty="0" err="1">
                <a:latin typeface="Times New Roman"/>
                <a:ea typeface="Calibri"/>
              </a:rPr>
              <a:t>внутрішнього</a:t>
            </a:r>
            <a:r>
              <a:rPr lang="ru-RU" sz="2400" dirty="0">
                <a:latin typeface="Times New Roman"/>
                <a:ea typeface="Calibri"/>
              </a:rPr>
              <a:t> </a:t>
            </a:r>
            <a:r>
              <a:rPr lang="ru-RU" sz="2400" dirty="0" err="1">
                <a:latin typeface="Times New Roman"/>
                <a:ea typeface="Calibri"/>
              </a:rPr>
              <a:t>державних</a:t>
            </a:r>
            <a:r>
              <a:rPr lang="ru-RU" sz="2400" dirty="0">
                <a:latin typeface="Times New Roman"/>
                <a:ea typeface="Calibri"/>
              </a:rPr>
              <a:t> </a:t>
            </a:r>
            <a:r>
              <a:rPr lang="ru-RU" sz="2400" dirty="0" err="1">
                <a:latin typeface="Times New Roman"/>
                <a:ea typeface="Calibri"/>
              </a:rPr>
              <a:t>боргів</a:t>
            </a:r>
            <a:r>
              <a:rPr lang="ru-RU" sz="2400" dirty="0">
                <a:latin typeface="Times New Roman"/>
                <a:ea typeface="Calibri"/>
              </a:rPr>
              <a:t> і </a:t>
            </a:r>
            <a:r>
              <a:rPr lang="ru-RU" sz="2400" dirty="0" err="1">
                <a:latin typeface="Times New Roman"/>
                <a:ea typeface="Calibri"/>
              </a:rPr>
              <a:t>витрат</a:t>
            </a:r>
            <a:r>
              <a:rPr lang="ru-RU" sz="2400" dirty="0">
                <a:latin typeface="Times New Roman"/>
                <a:ea typeface="Calibri"/>
              </a:rPr>
              <a:t> на </a:t>
            </a:r>
            <a:r>
              <a:rPr lang="ru-RU" sz="2400" dirty="0" err="1">
                <a:latin typeface="Times New Roman"/>
                <a:ea typeface="Calibri"/>
              </a:rPr>
              <a:t>його</a:t>
            </a:r>
            <a:r>
              <a:rPr lang="ru-RU" sz="2400" dirty="0">
                <a:latin typeface="Times New Roman"/>
                <a:ea typeface="Calibri"/>
              </a:rPr>
              <a:t> </a:t>
            </a:r>
            <a:r>
              <a:rPr lang="ru-RU" sz="2400" dirty="0" err="1">
                <a:latin typeface="Times New Roman"/>
                <a:ea typeface="Calibri"/>
              </a:rPr>
              <a:t>обслуговування</a:t>
            </a:r>
            <a:r>
              <a:rPr lang="ru-RU" sz="2400" dirty="0">
                <a:latin typeface="Times New Roman"/>
                <a:ea typeface="Calibri"/>
              </a:rPr>
              <a:t>. </a:t>
            </a:r>
            <a:r>
              <a:rPr lang="ru-RU" sz="2400" dirty="0" err="1">
                <a:latin typeface="Times New Roman"/>
                <a:ea typeface="Calibri"/>
              </a:rPr>
              <a:t>Адже</a:t>
            </a:r>
            <a:r>
              <a:rPr lang="ru-RU" sz="2400" dirty="0">
                <a:latin typeface="Times New Roman"/>
                <a:ea typeface="Calibri"/>
              </a:rPr>
              <a:t> </a:t>
            </a:r>
            <a:r>
              <a:rPr lang="ru-RU" sz="2400" dirty="0" err="1">
                <a:latin typeface="Times New Roman"/>
                <a:ea typeface="Calibri"/>
              </a:rPr>
              <a:t>саме</a:t>
            </a:r>
            <a:r>
              <a:rPr lang="ru-RU" sz="2400" dirty="0">
                <a:latin typeface="Times New Roman"/>
                <a:ea typeface="Calibri"/>
              </a:rPr>
              <a:t> </a:t>
            </a:r>
            <a:r>
              <a:rPr lang="ru-RU" sz="2400" dirty="0" err="1">
                <a:latin typeface="Times New Roman"/>
                <a:ea typeface="Calibri"/>
              </a:rPr>
              <a:t>це</a:t>
            </a:r>
            <a:r>
              <a:rPr lang="ru-RU" sz="2400" dirty="0">
                <a:latin typeface="Times New Roman"/>
                <a:ea typeface="Calibri"/>
              </a:rPr>
              <a:t> </a:t>
            </a:r>
            <a:r>
              <a:rPr lang="ru-RU" sz="2400" dirty="0" err="1">
                <a:latin typeface="Times New Roman"/>
                <a:ea typeface="Calibri"/>
              </a:rPr>
              <a:t>закладає</a:t>
            </a:r>
            <a:r>
              <a:rPr lang="ru-RU" sz="2400" dirty="0">
                <a:latin typeface="Times New Roman"/>
                <a:ea typeface="Calibri"/>
              </a:rPr>
              <a:t> </a:t>
            </a:r>
            <a:r>
              <a:rPr lang="ru-RU" sz="2400" dirty="0" err="1">
                <a:latin typeface="Times New Roman"/>
                <a:ea typeface="Calibri"/>
              </a:rPr>
              <a:t>підвалини</a:t>
            </a:r>
            <a:r>
              <a:rPr lang="ru-RU" sz="2400" dirty="0">
                <a:latin typeface="Times New Roman"/>
                <a:ea typeface="Calibri"/>
              </a:rPr>
              <a:t> </a:t>
            </a:r>
            <a:r>
              <a:rPr lang="ru-RU" sz="2400" dirty="0" err="1">
                <a:latin typeface="Times New Roman"/>
                <a:ea typeface="Calibri"/>
              </a:rPr>
              <a:t>щодо</a:t>
            </a:r>
            <a:r>
              <a:rPr lang="ru-RU" sz="2400" dirty="0">
                <a:latin typeface="Times New Roman"/>
                <a:ea typeface="Calibri"/>
              </a:rPr>
              <a:t> </a:t>
            </a:r>
            <a:r>
              <a:rPr lang="ru-RU" sz="2400" dirty="0" err="1">
                <a:latin typeface="Times New Roman"/>
                <a:ea typeface="Calibri"/>
              </a:rPr>
              <a:t>майбутніх</a:t>
            </a:r>
            <a:r>
              <a:rPr lang="ru-RU" sz="2400" dirty="0">
                <a:latin typeface="Times New Roman"/>
                <a:ea typeface="Calibri"/>
              </a:rPr>
              <a:t> </a:t>
            </a:r>
            <a:r>
              <a:rPr lang="ru-RU" sz="2400" dirty="0" err="1">
                <a:latin typeface="Times New Roman"/>
                <a:ea typeface="Calibri"/>
              </a:rPr>
              <a:t>кризових</a:t>
            </a:r>
            <a:r>
              <a:rPr lang="ru-RU" sz="2400" dirty="0">
                <a:latin typeface="Times New Roman"/>
                <a:ea typeface="Calibri"/>
              </a:rPr>
              <a:t> </a:t>
            </a:r>
            <a:r>
              <a:rPr lang="ru-RU" sz="2400" dirty="0" err="1">
                <a:latin typeface="Times New Roman"/>
                <a:ea typeface="Calibri"/>
              </a:rPr>
              <a:t>явищ</a:t>
            </a:r>
            <a:r>
              <a:rPr lang="ru-RU" sz="2400" dirty="0">
                <a:latin typeface="Times New Roman"/>
                <a:ea typeface="Calibri"/>
              </a:rPr>
              <a:t> у </a:t>
            </a:r>
            <a:r>
              <a:rPr lang="ru-RU" sz="2400" dirty="0" err="1">
                <a:latin typeface="Times New Roman"/>
                <a:ea typeface="Calibri"/>
              </a:rPr>
              <a:t>сфері</a:t>
            </a:r>
            <a:r>
              <a:rPr lang="ru-RU" sz="2400" dirty="0">
                <a:latin typeface="Times New Roman"/>
                <a:ea typeface="Calibri"/>
              </a:rPr>
              <a:t> </a:t>
            </a:r>
            <a:r>
              <a:rPr lang="ru-RU" sz="2400" dirty="0" err="1">
                <a:latin typeface="Times New Roman"/>
                <a:ea typeface="Calibri"/>
              </a:rPr>
              <a:t>фінансів</a:t>
            </a:r>
            <a:r>
              <a:rPr lang="ru-RU" sz="2400" dirty="0">
                <a:latin typeface="Times New Roman"/>
                <a:ea typeface="Calibri"/>
              </a:rPr>
              <a:t>. </a:t>
            </a:r>
            <a:endParaRPr lang="ru-RU" sz="2400" dirty="0"/>
          </a:p>
        </p:txBody>
      </p:sp>
    </p:spTree>
    <p:extLst>
      <p:ext uri="{BB962C8B-B14F-4D97-AF65-F5344CB8AC3E}">
        <p14:creationId xmlns:p14="http://schemas.microsoft.com/office/powerpoint/2010/main" val="9678856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7"/>
            <a:ext cx="8640960" cy="5632311"/>
          </a:xfrm>
          <a:prstGeom prst="rect">
            <a:avLst/>
          </a:prstGeom>
        </p:spPr>
        <p:txBody>
          <a:bodyPr wrap="square">
            <a:spAutoFit/>
          </a:bodyPr>
          <a:lstStyle/>
          <a:p>
            <a:pPr algn="just"/>
            <a:r>
              <a:rPr lang="en-US" sz="2400" dirty="0" smtClean="0">
                <a:latin typeface="Times New Roman"/>
                <a:ea typeface="Calibri"/>
              </a:rPr>
              <a:t>	</a:t>
            </a:r>
            <a:r>
              <a:rPr lang="ru-RU" sz="2400" dirty="0" err="1" smtClean="0">
                <a:latin typeface="Times New Roman"/>
                <a:ea typeface="Calibri"/>
              </a:rPr>
              <a:t>Фінансова</a:t>
            </a:r>
            <a:r>
              <a:rPr lang="ru-RU" sz="2400" dirty="0" smtClean="0">
                <a:latin typeface="Times New Roman"/>
                <a:ea typeface="Calibri"/>
              </a:rPr>
              <a:t> </a:t>
            </a:r>
            <a:r>
              <a:rPr lang="ru-RU" sz="2400" dirty="0">
                <a:latin typeface="Times New Roman"/>
                <a:ea typeface="Calibri"/>
              </a:rPr>
              <a:t>криза </a:t>
            </a:r>
            <a:r>
              <a:rPr lang="ru-RU" sz="2400" dirty="0" err="1">
                <a:latin typeface="Times New Roman"/>
                <a:ea typeface="Calibri"/>
              </a:rPr>
              <a:t>пов'язана</a:t>
            </a:r>
            <a:r>
              <a:rPr lang="ru-RU" sz="2400" dirty="0">
                <a:latin typeface="Times New Roman"/>
                <a:ea typeface="Calibri"/>
              </a:rPr>
              <a:t> </a:t>
            </a:r>
            <a:r>
              <a:rPr lang="ru-RU" sz="2400" dirty="0" err="1">
                <a:latin typeface="Times New Roman"/>
                <a:ea typeface="Calibri"/>
              </a:rPr>
              <a:t>також</a:t>
            </a:r>
            <a:r>
              <a:rPr lang="ru-RU" sz="2400" dirty="0">
                <a:latin typeface="Times New Roman"/>
                <a:ea typeface="Calibri"/>
              </a:rPr>
              <a:t> </a:t>
            </a:r>
            <a:r>
              <a:rPr lang="ru-RU" sz="2400" dirty="0" err="1">
                <a:latin typeface="Times New Roman"/>
                <a:ea typeface="Calibri"/>
              </a:rPr>
              <a:t>із</a:t>
            </a:r>
            <a:r>
              <a:rPr lang="ru-RU" sz="2400" dirty="0">
                <a:latin typeface="Times New Roman"/>
                <a:ea typeface="Calibri"/>
              </a:rPr>
              <a:t> </a:t>
            </a:r>
            <a:r>
              <a:rPr lang="ru-RU" sz="2400" dirty="0" err="1">
                <a:latin typeface="Times New Roman"/>
                <a:ea typeface="Calibri"/>
              </a:rPr>
              <a:t>штучним</a:t>
            </a:r>
            <a:r>
              <a:rPr lang="ru-RU" sz="2400" dirty="0">
                <a:latin typeface="Times New Roman"/>
                <a:ea typeface="Calibri"/>
              </a:rPr>
              <a:t> </a:t>
            </a:r>
            <a:r>
              <a:rPr lang="ru-RU" sz="2400" dirty="0" err="1">
                <a:latin typeface="Times New Roman"/>
                <a:ea typeface="Calibri"/>
              </a:rPr>
              <a:t>звуженням</a:t>
            </a:r>
            <a:r>
              <a:rPr lang="ru-RU" sz="2400" dirty="0">
                <a:latin typeface="Times New Roman"/>
                <a:ea typeface="Calibri"/>
              </a:rPr>
              <a:t> </a:t>
            </a:r>
            <a:r>
              <a:rPr lang="ru-RU" sz="2400" dirty="0" err="1">
                <a:latin typeface="Times New Roman"/>
                <a:ea typeface="Calibri"/>
              </a:rPr>
              <a:t>місткості</a:t>
            </a:r>
            <a:r>
              <a:rPr lang="ru-RU" sz="2400" dirty="0">
                <a:latin typeface="Times New Roman"/>
                <a:ea typeface="Calibri"/>
              </a:rPr>
              <a:t> </a:t>
            </a:r>
            <a:r>
              <a:rPr lang="ru-RU" sz="2400" dirty="0" err="1">
                <a:latin typeface="Times New Roman"/>
                <a:ea typeface="Calibri"/>
              </a:rPr>
              <a:t>внутрішнього</a:t>
            </a:r>
            <a:r>
              <a:rPr lang="ru-RU" sz="2400" dirty="0">
                <a:latin typeface="Times New Roman"/>
                <a:ea typeface="Calibri"/>
              </a:rPr>
              <a:t> ринку з </a:t>
            </a:r>
            <a:r>
              <a:rPr lang="ru-RU" sz="2400" dirty="0" err="1">
                <a:latin typeface="Times New Roman"/>
                <a:ea typeface="Calibri"/>
              </a:rPr>
              <a:t>огляду</a:t>
            </a:r>
            <a:r>
              <a:rPr lang="ru-RU" sz="2400" dirty="0">
                <a:latin typeface="Times New Roman"/>
                <a:ea typeface="Calibri"/>
              </a:rPr>
              <a:t> на </a:t>
            </a:r>
            <a:r>
              <a:rPr lang="ru-RU" sz="2400" dirty="0" err="1">
                <a:latin typeface="Times New Roman"/>
                <a:ea typeface="Calibri"/>
              </a:rPr>
              <a:t>безпідставне</a:t>
            </a:r>
            <a:r>
              <a:rPr lang="ru-RU" sz="2400" dirty="0">
                <a:latin typeface="Times New Roman"/>
                <a:ea typeface="Calibri"/>
              </a:rPr>
              <a:t> </a:t>
            </a:r>
            <a:r>
              <a:rPr lang="ru-RU" sz="2400" dirty="0" err="1">
                <a:latin typeface="Times New Roman"/>
                <a:ea typeface="Calibri"/>
              </a:rPr>
              <a:t>обмеження</a:t>
            </a:r>
            <a:r>
              <a:rPr lang="ru-RU" sz="2400" dirty="0">
                <a:latin typeface="Times New Roman"/>
                <a:ea typeface="Calibri"/>
              </a:rPr>
              <a:t> </a:t>
            </a:r>
            <a:r>
              <a:rPr lang="ru-RU" sz="2400" dirty="0" err="1">
                <a:latin typeface="Times New Roman"/>
                <a:ea typeface="Calibri"/>
              </a:rPr>
              <a:t>доходів</a:t>
            </a:r>
            <a:r>
              <a:rPr lang="ru-RU" sz="2400" dirty="0">
                <a:latin typeface="Times New Roman"/>
                <a:ea typeface="Calibri"/>
              </a:rPr>
              <a:t> </a:t>
            </a:r>
            <a:r>
              <a:rPr lang="ru-RU" sz="2400" dirty="0" err="1">
                <a:latin typeface="Times New Roman"/>
                <a:ea typeface="Calibri"/>
              </a:rPr>
              <a:t>більшості</a:t>
            </a:r>
            <a:r>
              <a:rPr lang="ru-RU" sz="2400" dirty="0">
                <a:latin typeface="Times New Roman"/>
                <a:ea typeface="Calibri"/>
              </a:rPr>
              <a:t> </a:t>
            </a:r>
            <a:r>
              <a:rPr lang="ru-RU" sz="2400" dirty="0" err="1">
                <a:latin typeface="Times New Roman"/>
                <a:ea typeface="Calibri"/>
              </a:rPr>
              <a:t>юридичних</a:t>
            </a:r>
            <a:r>
              <a:rPr lang="ru-RU" sz="2400" dirty="0">
                <a:latin typeface="Times New Roman"/>
                <a:ea typeface="Calibri"/>
              </a:rPr>
              <a:t> і </a:t>
            </a:r>
            <a:r>
              <a:rPr lang="ru-RU" sz="2400" dirty="0" err="1">
                <a:latin typeface="Times New Roman"/>
                <a:ea typeface="Calibri"/>
              </a:rPr>
              <a:t>фізичних</a:t>
            </a:r>
            <a:r>
              <a:rPr lang="ru-RU" sz="2400" dirty="0">
                <a:latin typeface="Times New Roman"/>
                <a:ea typeface="Calibri"/>
              </a:rPr>
              <a:t> </a:t>
            </a:r>
            <a:r>
              <a:rPr lang="ru-RU" sz="2400" dirty="0" err="1">
                <a:latin typeface="Times New Roman"/>
                <a:ea typeface="Calibri"/>
              </a:rPr>
              <a:t>осіб</a:t>
            </a:r>
            <a:r>
              <a:rPr lang="ru-RU" sz="2400" dirty="0">
                <a:latin typeface="Times New Roman"/>
                <a:ea typeface="Calibri"/>
              </a:rPr>
              <a:t>. </a:t>
            </a:r>
            <a:r>
              <a:rPr lang="ru-RU" sz="2400" dirty="0" err="1">
                <a:latin typeface="Times New Roman"/>
                <a:ea typeface="Calibri"/>
              </a:rPr>
              <a:t>Це</a:t>
            </a:r>
            <a:r>
              <a:rPr lang="ru-RU" sz="2400" dirty="0">
                <a:latin typeface="Times New Roman"/>
                <a:ea typeface="Calibri"/>
              </a:rPr>
              <a:t> </a:t>
            </a:r>
            <a:r>
              <a:rPr lang="ru-RU" sz="2400" dirty="0" err="1">
                <a:latin typeface="Times New Roman"/>
                <a:ea typeface="Calibri"/>
              </a:rPr>
              <a:t>трапилося</a:t>
            </a:r>
            <a:r>
              <a:rPr lang="ru-RU" sz="2400" dirty="0">
                <a:latin typeface="Times New Roman"/>
                <a:ea typeface="Calibri"/>
              </a:rPr>
              <a:t> </a:t>
            </a:r>
            <a:r>
              <a:rPr lang="ru-RU" sz="2400" dirty="0" err="1">
                <a:latin typeface="Times New Roman"/>
                <a:ea typeface="Calibri"/>
              </a:rPr>
              <a:t>внаслідок</a:t>
            </a:r>
            <a:r>
              <a:rPr lang="ru-RU" sz="2400" dirty="0">
                <a:latin typeface="Times New Roman"/>
                <a:ea typeface="Calibri"/>
              </a:rPr>
              <a:t> </a:t>
            </a:r>
            <a:r>
              <a:rPr lang="ru-RU" sz="2400" dirty="0" err="1">
                <a:latin typeface="Times New Roman"/>
                <a:ea typeface="Calibri"/>
              </a:rPr>
              <a:t>випереджаючих</a:t>
            </a:r>
            <a:r>
              <a:rPr lang="ru-RU" sz="2400" dirty="0">
                <a:latin typeface="Times New Roman"/>
                <a:ea typeface="Calibri"/>
              </a:rPr>
              <a:t> </a:t>
            </a:r>
            <a:r>
              <a:rPr lang="ru-RU" sz="2400" dirty="0" err="1">
                <a:latin typeface="Times New Roman"/>
                <a:ea typeface="Calibri"/>
              </a:rPr>
              <a:t>темпів</a:t>
            </a:r>
            <a:r>
              <a:rPr lang="ru-RU" sz="2400" dirty="0">
                <a:latin typeface="Times New Roman"/>
                <a:ea typeface="Calibri"/>
              </a:rPr>
              <a:t> спаду </a:t>
            </a:r>
            <a:r>
              <a:rPr lang="ru-RU" sz="2400" dirty="0" err="1">
                <a:latin typeface="Times New Roman"/>
                <a:ea typeface="Calibri"/>
              </a:rPr>
              <a:t>національного</a:t>
            </a:r>
            <a:r>
              <a:rPr lang="ru-RU" sz="2400" dirty="0">
                <a:latin typeface="Times New Roman"/>
                <a:ea typeface="Calibri"/>
              </a:rPr>
              <a:t> </a:t>
            </a:r>
            <a:r>
              <a:rPr lang="ru-RU" sz="2400" dirty="0" err="1">
                <a:latin typeface="Times New Roman"/>
                <a:ea typeface="Calibri"/>
              </a:rPr>
              <a:t>товаровиробництва</a:t>
            </a:r>
            <a:r>
              <a:rPr lang="ru-RU" sz="2400" dirty="0">
                <a:latin typeface="Times New Roman"/>
                <a:ea typeface="Calibri"/>
              </a:rPr>
              <a:t>, </a:t>
            </a:r>
            <a:r>
              <a:rPr lang="ru-RU" sz="2400" dirty="0" err="1">
                <a:latin typeface="Times New Roman"/>
                <a:ea typeface="Calibri"/>
              </a:rPr>
              <a:t>слабких</a:t>
            </a:r>
            <a:r>
              <a:rPr lang="ru-RU" sz="2400" dirty="0">
                <a:latin typeface="Times New Roman"/>
                <a:ea typeface="Calibri"/>
              </a:rPr>
              <a:t> </a:t>
            </a:r>
            <a:r>
              <a:rPr lang="ru-RU" sz="2400" dirty="0" err="1">
                <a:latin typeface="Times New Roman"/>
                <a:ea typeface="Calibri"/>
              </a:rPr>
              <a:t>імпортних</a:t>
            </a:r>
            <a:r>
              <a:rPr lang="ru-RU" sz="2400" dirty="0">
                <a:latin typeface="Times New Roman"/>
                <a:ea typeface="Calibri"/>
              </a:rPr>
              <a:t> </a:t>
            </a:r>
            <a:r>
              <a:rPr lang="ru-RU" sz="2400" dirty="0" err="1">
                <a:latin typeface="Times New Roman"/>
                <a:ea typeface="Calibri"/>
              </a:rPr>
              <a:t>можливостей</a:t>
            </a:r>
            <a:r>
              <a:rPr lang="ru-RU" sz="2400" dirty="0">
                <a:latin typeface="Times New Roman"/>
                <a:ea typeface="Calibri"/>
              </a:rPr>
              <a:t>, </a:t>
            </a:r>
            <a:r>
              <a:rPr lang="ru-RU" sz="2400" dirty="0" err="1">
                <a:latin typeface="Times New Roman"/>
                <a:ea typeface="Calibri"/>
              </a:rPr>
              <a:t>недосконалості</a:t>
            </a:r>
            <a:r>
              <a:rPr lang="ru-RU" sz="2400" dirty="0">
                <a:latin typeface="Times New Roman"/>
                <a:ea typeface="Calibri"/>
              </a:rPr>
              <a:t> </a:t>
            </a:r>
            <a:r>
              <a:rPr lang="ru-RU" sz="2400" dirty="0" err="1">
                <a:latin typeface="Times New Roman"/>
                <a:ea typeface="Calibri"/>
              </a:rPr>
              <a:t>державної</a:t>
            </a:r>
            <a:r>
              <a:rPr lang="ru-RU" sz="2400" dirty="0">
                <a:latin typeface="Times New Roman"/>
                <a:ea typeface="Calibri"/>
              </a:rPr>
              <a:t> </a:t>
            </a:r>
            <a:r>
              <a:rPr lang="ru-RU" sz="2400" dirty="0" err="1">
                <a:latin typeface="Times New Roman"/>
                <a:ea typeface="Calibri"/>
              </a:rPr>
              <a:t>політики</a:t>
            </a:r>
            <a:r>
              <a:rPr lang="ru-RU" sz="2400" dirty="0">
                <a:latin typeface="Times New Roman"/>
                <a:ea typeface="Calibri"/>
              </a:rPr>
              <a:t> </a:t>
            </a:r>
            <a:r>
              <a:rPr lang="ru-RU" sz="2400" dirty="0" err="1">
                <a:latin typeface="Times New Roman"/>
                <a:ea typeface="Calibri"/>
              </a:rPr>
              <a:t>регулювання</a:t>
            </a:r>
            <a:r>
              <a:rPr lang="ru-RU" sz="2400" dirty="0">
                <a:latin typeface="Times New Roman"/>
                <a:ea typeface="Calibri"/>
              </a:rPr>
              <a:t> </a:t>
            </a:r>
            <a:r>
              <a:rPr lang="ru-RU" sz="2400" dirty="0" err="1">
                <a:latin typeface="Times New Roman"/>
                <a:ea typeface="Calibri"/>
              </a:rPr>
              <a:t>ринкової</a:t>
            </a:r>
            <a:r>
              <a:rPr lang="ru-RU" sz="2400" dirty="0">
                <a:latin typeface="Times New Roman"/>
                <a:ea typeface="Calibri"/>
              </a:rPr>
              <a:t> </a:t>
            </a:r>
            <a:r>
              <a:rPr lang="ru-RU" sz="2400" dirty="0" err="1">
                <a:latin typeface="Times New Roman"/>
                <a:ea typeface="Calibri"/>
              </a:rPr>
              <a:t>рівноваги</a:t>
            </a:r>
            <a:r>
              <a:rPr lang="ru-RU" sz="2400" dirty="0">
                <a:latin typeface="Times New Roman"/>
                <a:ea typeface="Calibri"/>
              </a:rPr>
              <a:t> й </a:t>
            </a:r>
            <a:r>
              <a:rPr lang="ru-RU" sz="2400" dirty="0" err="1">
                <a:latin typeface="Times New Roman"/>
                <a:ea typeface="Calibri"/>
              </a:rPr>
              <a:t>діяльності</a:t>
            </a:r>
            <a:r>
              <a:rPr lang="ru-RU" sz="2400" dirty="0">
                <a:latin typeface="Times New Roman"/>
                <a:ea typeface="Calibri"/>
              </a:rPr>
              <a:t> </a:t>
            </a:r>
            <a:r>
              <a:rPr lang="ru-RU" sz="2400" dirty="0" err="1">
                <a:latin typeface="Times New Roman"/>
                <a:ea typeface="Calibri"/>
              </a:rPr>
              <a:t>банківської</a:t>
            </a:r>
            <a:r>
              <a:rPr lang="ru-RU" sz="2400" dirty="0">
                <a:latin typeface="Times New Roman"/>
                <a:ea typeface="Calibri"/>
              </a:rPr>
              <a:t>, </a:t>
            </a:r>
            <a:r>
              <a:rPr lang="ru-RU" sz="2400" dirty="0" err="1">
                <a:latin typeface="Times New Roman"/>
                <a:ea typeface="Calibri"/>
              </a:rPr>
              <a:t>кредитної</a:t>
            </a:r>
            <a:r>
              <a:rPr lang="ru-RU" sz="2400" dirty="0">
                <a:latin typeface="Times New Roman"/>
                <a:ea typeface="Calibri"/>
              </a:rPr>
              <a:t> та </a:t>
            </a:r>
            <a:r>
              <a:rPr lang="ru-RU" sz="2400" dirty="0" err="1">
                <a:latin typeface="Times New Roman"/>
                <a:ea typeface="Calibri"/>
              </a:rPr>
              <a:t>фінансової</a:t>
            </a:r>
            <a:r>
              <a:rPr lang="ru-RU" sz="2400" dirty="0">
                <a:latin typeface="Times New Roman"/>
                <a:ea typeface="Calibri"/>
              </a:rPr>
              <a:t> систем. </a:t>
            </a:r>
            <a:r>
              <a:rPr lang="ru-RU" sz="2400" dirty="0" err="1">
                <a:latin typeface="Times New Roman"/>
                <a:ea typeface="Calibri"/>
              </a:rPr>
              <a:t>Звідси</a:t>
            </a:r>
            <a:r>
              <a:rPr lang="ru-RU" sz="2400" dirty="0">
                <a:latin typeface="Times New Roman"/>
                <a:ea typeface="Calibri"/>
              </a:rPr>
              <a:t> — криза </a:t>
            </a:r>
            <a:r>
              <a:rPr lang="ru-RU" sz="2400" dirty="0" err="1">
                <a:latin typeface="Times New Roman"/>
                <a:ea typeface="Calibri"/>
              </a:rPr>
              <a:t>платоспроможності</a:t>
            </a:r>
            <a:r>
              <a:rPr lang="ru-RU" sz="2400" dirty="0">
                <a:latin typeface="Times New Roman"/>
                <a:ea typeface="Calibri"/>
              </a:rPr>
              <a:t>, яка </a:t>
            </a:r>
            <a:r>
              <a:rPr lang="ru-RU" sz="2400" dirty="0" err="1">
                <a:latin typeface="Times New Roman"/>
                <a:ea typeface="Calibri"/>
              </a:rPr>
              <a:t>набула</a:t>
            </a:r>
            <a:r>
              <a:rPr lang="ru-RU" sz="2400" dirty="0">
                <a:latin typeface="Times New Roman"/>
                <a:ea typeface="Calibri"/>
              </a:rPr>
              <a:t> </a:t>
            </a:r>
            <a:r>
              <a:rPr lang="ru-RU" sz="2400" dirty="0" err="1">
                <a:latin typeface="Times New Roman"/>
                <a:ea typeface="Calibri"/>
              </a:rPr>
              <a:t>загрозливої</a:t>
            </a:r>
            <a:r>
              <a:rPr lang="ru-RU" sz="2400" dirty="0">
                <a:latin typeface="Times New Roman"/>
                <a:ea typeface="Calibri"/>
              </a:rPr>
              <a:t> для </a:t>
            </a:r>
            <a:r>
              <a:rPr lang="ru-RU" sz="2400" dirty="0" err="1">
                <a:latin typeface="Times New Roman"/>
                <a:ea typeface="Calibri"/>
              </a:rPr>
              <a:t>фінансової</a:t>
            </a:r>
            <a:r>
              <a:rPr lang="ru-RU" sz="2400" dirty="0">
                <a:latin typeface="Times New Roman"/>
                <a:ea typeface="Calibri"/>
              </a:rPr>
              <a:t> </a:t>
            </a:r>
            <a:r>
              <a:rPr lang="ru-RU" sz="2400" dirty="0" err="1">
                <a:latin typeface="Times New Roman"/>
                <a:ea typeface="Calibri"/>
              </a:rPr>
              <a:t>системи</a:t>
            </a:r>
            <a:r>
              <a:rPr lang="ru-RU" sz="2400" dirty="0">
                <a:latin typeface="Times New Roman"/>
                <a:ea typeface="Calibri"/>
              </a:rPr>
              <a:t> </a:t>
            </a:r>
            <a:r>
              <a:rPr lang="ru-RU" sz="2400" dirty="0" err="1">
                <a:latin typeface="Times New Roman"/>
                <a:ea typeface="Calibri"/>
              </a:rPr>
              <a:t>держави</a:t>
            </a:r>
            <a:r>
              <a:rPr lang="ru-RU" sz="2400" dirty="0">
                <a:latin typeface="Times New Roman"/>
                <a:ea typeface="Calibri"/>
              </a:rPr>
              <a:t> </a:t>
            </a:r>
            <a:r>
              <a:rPr lang="ru-RU" sz="2400" dirty="0" err="1">
                <a:latin typeface="Times New Roman"/>
                <a:ea typeface="Calibri"/>
              </a:rPr>
              <a:t>сили</a:t>
            </a:r>
            <a:r>
              <a:rPr lang="ru-RU" sz="2400" dirty="0">
                <a:latin typeface="Times New Roman"/>
                <a:ea typeface="Calibri"/>
              </a:rPr>
              <a:t>. </a:t>
            </a:r>
            <a:r>
              <a:rPr lang="ru-RU" sz="2400" b="1" i="1" dirty="0" err="1">
                <a:latin typeface="Times New Roman"/>
                <a:ea typeface="Calibri"/>
              </a:rPr>
              <a:t>Фінансова</a:t>
            </a:r>
            <a:r>
              <a:rPr lang="ru-RU" sz="2400" b="1" i="1" dirty="0">
                <a:latin typeface="Times New Roman"/>
                <a:ea typeface="Calibri"/>
              </a:rPr>
              <a:t> криза </a:t>
            </a:r>
            <a:r>
              <a:rPr lang="ru-RU" sz="2400" b="1" i="1" dirty="0" err="1">
                <a:latin typeface="Times New Roman"/>
                <a:ea typeface="Calibri"/>
              </a:rPr>
              <a:t>проявляється</a:t>
            </a:r>
            <a:r>
              <a:rPr lang="ru-RU" sz="2400" b="1" i="1" dirty="0">
                <a:latin typeface="Times New Roman"/>
                <a:ea typeface="Calibri"/>
              </a:rPr>
              <a:t> у </a:t>
            </a:r>
            <a:r>
              <a:rPr lang="ru-RU" sz="2400" b="1" i="1" dirty="0" err="1">
                <a:latin typeface="Times New Roman"/>
                <a:ea typeface="Calibri"/>
              </a:rPr>
              <a:t>зростанні</a:t>
            </a:r>
            <a:r>
              <a:rPr lang="ru-RU" sz="2400" b="1" i="1" dirty="0">
                <a:latin typeface="Times New Roman"/>
                <a:ea typeface="Calibri"/>
              </a:rPr>
              <a:t> бюджетного </a:t>
            </a:r>
            <a:r>
              <a:rPr lang="ru-RU" sz="2400" b="1" i="1" dirty="0" err="1">
                <a:latin typeface="Times New Roman"/>
                <a:ea typeface="Calibri"/>
              </a:rPr>
              <a:t>дефіциту</a:t>
            </a:r>
            <a:r>
              <a:rPr lang="ru-RU" sz="2400" b="1" i="1" dirty="0">
                <a:latin typeface="Times New Roman"/>
                <a:ea typeface="Calibri"/>
              </a:rPr>
              <a:t>. </a:t>
            </a:r>
            <a:r>
              <a:rPr lang="ru-RU" sz="2400" b="1" dirty="0">
                <a:latin typeface="Times New Roman"/>
                <a:ea typeface="Calibri"/>
              </a:rPr>
              <a:t>Так, </a:t>
            </a:r>
            <a:r>
              <a:rPr lang="ru-RU" sz="2400" b="1" dirty="0" err="1">
                <a:latin typeface="Times New Roman"/>
                <a:ea typeface="Calibri"/>
              </a:rPr>
              <a:t>якщо</a:t>
            </a:r>
            <a:r>
              <a:rPr lang="ru-RU" sz="2400" b="1" dirty="0">
                <a:latin typeface="Times New Roman"/>
                <a:ea typeface="Calibri"/>
              </a:rPr>
              <a:t> в 1991 </a:t>
            </a:r>
            <a:r>
              <a:rPr lang="ru-RU" sz="2400" b="1" dirty="0" err="1">
                <a:latin typeface="Times New Roman"/>
                <a:ea typeface="Calibri"/>
              </a:rPr>
              <a:t>році</a:t>
            </a:r>
            <a:r>
              <a:rPr lang="ru-RU" sz="2400" b="1" dirty="0">
                <a:latin typeface="Times New Roman"/>
                <a:ea typeface="Calibri"/>
              </a:rPr>
              <a:t> </a:t>
            </a:r>
            <a:r>
              <a:rPr lang="ru-RU" sz="2400" b="1" dirty="0" err="1">
                <a:latin typeface="Times New Roman"/>
                <a:ea typeface="Calibri"/>
              </a:rPr>
              <a:t>він</a:t>
            </a:r>
            <a:r>
              <a:rPr lang="ru-RU" sz="2400" b="1" dirty="0">
                <a:latin typeface="Times New Roman"/>
                <a:ea typeface="Calibri"/>
              </a:rPr>
              <a:t> становив </a:t>
            </a:r>
            <a:r>
              <a:rPr lang="ru-RU" sz="2400" b="1" dirty="0" err="1">
                <a:latin typeface="Times New Roman"/>
                <a:ea typeface="Calibri"/>
              </a:rPr>
              <a:t>близько</a:t>
            </a:r>
            <a:r>
              <a:rPr lang="ru-RU" sz="2400" b="1" dirty="0">
                <a:latin typeface="Times New Roman"/>
                <a:ea typeface="Calibri"/>
              </a:rPr>
              <a:t> 12 </a:t>
            </a:r>
            <a:r>
              <a:rPr lang="ru-RU" sz="2400" b="1" dirty="0" err="1">
                <a:latin typeface="Times New Roman"/>
                <a:ea typeface="Calibri"/>
              </a:rPr>
              <a:t>відсотків</a:t>
            </a:r>
            <a:r>
              <a:rPr lang="ru-RU" sz="2400" b="1" dirty="0">
                <a:latin typeface="Times New Roman"/>
                <a:ea typeface="Calibri"/>
              </a:rPr>
              <a:t> </a:t>
            </a:r>
            <a:r>
              <a:rPr lang="ru-RU" sz="2400" b="1" dirty="0" err="1">
                <a:latin typeface="Times New Roman"/>
                <a:ea typeface="Calibri"/>
              </a:rPr>
              <a:t>від</a:t>
            </a:r>
            <a:r>
              <a:rPr lang="ru-RU" sz="2400" b="1" dirty="0">
                <a:latin typeface="Times New Roman"/>
                <a:ea typeface="Calibri"/>
              </a:rPr>
              <a:t> </a:t>
            </a:r>
            <a:r>
              <a:rPr lang="ru-RU" sz="2400" b="1" dirty="0" err="1">
                <a:latin typeface="Times New Roman"/>
                <a:ea typeface="Calibri"/>
              </a:rPr>
              <a:t>загальної</a:t>
            </a:r>
            <a:r>
              <a:rPr lang="ru-RU" sz="2400" b="1" dirty="0">
                <a:latin typeface="Times New Roman"/>
                <a:ea typeface="Calibri"/>
              </a:rPr>
              <a:t> </a:t>
            </a:r>
            <a:r>
              <a:rPr lang="ru-RU" sz="2400" b="1" dirty="0" err="1">
                <a:latin typeface="Times New Roman"/>
                <a:ea typeface="Calibri"/>
              </a:rPr>
              <a:t>суми</a:t>
            </a:r>
            <a:r>
              <a:rPr lang="ru-RU" sz="2400" b="1" dirty="0">
                <a:latin typeface="Times New Roman"/>
                <a:ea typeface="Calibri"/>
              </a:rPr>
              <a:t> </a:t>
            </a:r>
            <a:r>
              <a:rPr lang="ru-RU" sz="2400" b="1" dirty="0" err="1">
                <a:latin typeface="Times New Roman"/>
                <a:ea typeface="Calibri"/>
              </a:rPr>
              <a:t>видатків</a:t>
            </a:r>
            <a:r>
              <a:rPr lang="ru-RU" sz="2400" b="1" dirty="0">
                <a:latin typeface="Times New Roman"/>
                <a:ea typeface="Calibri"/>
              </a:rPr>
              <a:t> державного бюджету, то в 1993 </a:t>
            </a:r>
            <a:r>
              <a:rPr lang="ru-RU" sz="2400" b="1" dirty="0" err="1">
                <a:latin typeface="Times New Roman"/>
                <a:ea typeface="Calibri"/>
              </a:rPr>
              <a:t>році</a:t>
            </a:r>
            <a:r>
              <a:rPr lang="ru-RU" sz="2400" b="1" dirty="0">
                <a:latin typeface="Times New Roman"/>
                <a:ea typeface="Calibri"/>
              </a:rPr>
              <a:t> — 27,4 </a:t>
            </a:r>
            <a:r>
              <a:rPr lang="ru-RU" sz="2400" b="1" dirty="0" err="1">
                <a:latin typeface="Times New Roman"/>
                <a:ea typeface="Calibri"/>
              </a:rPr>
              <a:t>відсотка</a:t>
            </a:r>
            <a:r>
              <a:rPr lang="ru-RU" sz="2400" b="1" dirty="0">
                <a:latin typeface="Times New Roman"/>
                <a:ea typeface="Calibri"/>
              </a:rPr>
              <a:t>, в 1994 </a:t>
            </a:r>
            <a:r>
              <a:rPr lang="ru-RU" sz="2400" b="1" dirty="0" err="1">
                <a:latin typeface="Times New Roman"/>
                <a:ea typeface="Calibri"/>
              </a:rPr>
              <a:t>році</a:t>
            </a:r>
            <a:r>
              <a:rPr lang="ru-RU" sz="2400" b="1" dirty="0">
                <a:latin typeface="Times New Roman"/>
                <a:ea typeface="Calibri"/>
              </a:rPr>
              <a:t> — 24,0 </a:t>
            </a:r>
            <a:r>
              <a:rPr lang="ru-RU" sz="2400" b="1" dirty="0" err="1">
                <a:latin typeface="Times New Roman"/>
                <a:ea typeface="Calibri"/>
              </a:rPr>
              <a:t>відсотка</a:t>
            </a:r>
            <a:r>
              <a:rPr lang="ru-RU" sz="2400" b="1" dirty="0">
                <a:latin typeface="Times New Roman"/>
                <a:ea typeface="Calibri"/>
              </a:rPr>
              <a:t>, в 1995 </a:t>
            </a:r>
            <a:r>
              <a:rPr lang="ru-RU" sz="2400" b="1" dirty="0" err="1">
                <a:latin typeface="Times New Roman"/>
                <a:ea typeface="Calibri"/>
              </a:rPr>
              <a:t>році</a:t>
            </a:r>
            <a:r>
              <a:rPr lang="ru-RU" sz="2400" b="1" dirty="0">
                <a:latin typeface="Times New Roman"/>
                <a:ea typeface="Calibri"/>
              </a:rPr>
              <a:t> — 23,2 </a:t>
            </a:r>
            <a:r>
              <a:rPr lang="ru-RU" sz="2400" b="1" dirty="0" err="1">
                <a:latin typeface="Times New Roman"/>
                <a:ea typeface="Calibri"/>
              </a:rPr>
              <a:t>відсотка</a:t>
            </a:r>
            <a:r>
              <a:rPr lang="ru-RU" sz="2400" b="1" dirty="0">
                <a:latin typeface="Times New Roman"/>
                <a:ea typeface="Calibri"/>
              </a:rPr>
              <a:t>, в 1996 </a:t>
            </a:r>
            <a:r>
              <a:rPr lang="ru-RU" sz="2400" b="1" dirty="0" err="1">
                <a:latin typeface="Times New Roman"/>
                <a:ea typeface="Calibri"/>
              </a:rPr>
              <a:t>році</a:t>
            </a:r>
            <a:r>
              <a:rPr lang="ru-RU" sz="2400" b="1" dirty="0">
                <a:latin typeface="Times New Roman"/>
                <a:ea typeface="Calibri"/>
              </a:rPr>
              <a:t> — 16,8 </a:t>
            </a:r>
            <a:r>
              <a:rPr lang="ru-RU" sz="2400" b="1" dirty="0" err="1">
                <a:latin typeface="Times New Roman"/>
                <a:ea typeface="Calibri"/>
              </a:rPr>
              <a:t>відсотка</a:t>
            </a:r>
            <a:r>
              <a:rPr lang="ru-RU" sz="2400" b="1" dirty="0">
                <a:latin typeface="Times New Roman"/>
                <a:ea typeface="Calibri"/>
              </a:rPr>
              <a:t>, в 1997 </a:t>
            </a:r>
            <a:r>
              <a:rPr lang="ru-RU" sz="2400" b="1" dirty="0" err="1">
                <a:latin typeface="Times New Roman"/>
                <a:ea typeface="Calibri"/>
              </a:rPr>
              <a:t>році</a:t>
            </a:r>
            <a:r>
              <a:rPr lang="ru-RU" sz="2400" b="1" dirty="0">
                <a:latin typeface="Times New Roman"/>
                <a:ea typeface="Calibri"/>
              </a:rPr>
              <a:t> — 27,3 </a:t>
            </a:r>
            <a:r>
              <a:rPr lang="ru-RU" sz="2400" b="1" dirty="0" err="1">
                <a:latin typeface="Times New Roman"/>
                <a:ea typeface="Calibri"/>
              </a:rPr>
              <a:t>відсотка</a:t>
            </a:r>
            <a:r>
              <a:rPr lang="ru-RU" sz="2400" b="1" dirty="0">
                <a:latin typeface="Times New Roman"/>
                <a:ea typeface="Calibri"/>
              </a:rPr>
              <a:t>, в 1998 </a:t>
            </a:r>
            <a:r>
              <a:rPr lang="ru-RU" sz="2400" b="1" dirty="0" err="1">
                <a:latin typeface="Times New Roman"/>
                <a:ea typeface="Calibri"/>
              </a:rPr>
              <a:t>році</a:t>
            </a:r>
            <a:r>
              <a:rPr lang="ru-RU" sz="2400" b="1" dirty="0">
                <a:latin typeface="Times New Roman"/>
                <a:ea typeface="Calibri"/>
              </a:rPr>
              <a:t> — 11,2 </a:t>
            </a:r>
            <a:r>
              <a:rPr lang="ru-RU" sz="2400" b="1" dirty="0" err="1">
                <a:latin typeface="Times New Roman"/>
                <a:ea typeface="Calibri"/>
              </a:rPr>
              <a:t>відсотка</a:t>
            </a:r>
            <a:r>
              <a:rPr lang="ru-RU" sz="2400" b="1" dirty="0">
                <a:latin typeface="Times New Roman"/>
                <a:ea typeface="Calibri"/>
              </a:rPr>
              <a:t>. </a:t>
            </a:r>
            <a:endParaRPr lang="ru-RU" sz="2400" b="1" dirty="0"/>
          </a:p>
        </p:txBody>
      </p:sp>
    </p:spTree>
    <p:extLst>
      <p:ext uri="{BB962C8B-B14F-4D97-AF65-F5344CB8AC3E}">
        <p14:creationId xmlns:p14="http://schemas.microsoft.com/office/powerpoint/2010/main" val="3217348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6370975"/>
          </a:xfrm>
          <a:prstGeom prst="rect">
            <a:avLst/>
          </a:prstGeom>
        </p:spPr>
        <p:txBody>
          <a:bodyPr wrap="square">
            <a:spAutoFit/>
          </a:bodyPr>
          <a:lstStyle/>
          <a:p>
            <a:pPr algn="just"/>
            <a:r>
              <a:rPr lang="en-US" sz="2400" dirty="0" smtClean="0">
                <a:solidFill>
                  <a:prstClr val="black"/>
                </a:solidFill>
                <a:latin typeface="Times New Roman"/>
                <a:ea typeface="Calibri"/>
              </a:rPr>
              <a:t>	</a:t>
            </a:r>
            <a:r>
              <a:rPr lang="ru-RU" sz="2400" dirty="0" err="1" smtClean="0">
                <a:solidFill>
                  <a:prstClr val="black"/>
                </a:solidFill>
                <a:latin typeface="Times New Roman"/>
                <a:ea typeface="Calibri"/>
              </a:rPr>
              <a:t>Що</a:t>
            </a:r>
            <a:r>
              <a:rPr lang="ru-RU" sz="2400" dirty="0" smtClean="0">
                <a:solidFill>
                  <a:prstClr val="black"/>
                </a:solidFill>
                <a:latin typeface="Times New Roman"/>
                <a:ea typeface="Calibri"/>
              </a:rPr>
              <a:t> </a:t>
            </a:r>
            <a:r>
              <a:rPr lang="ru-RU" sz="2400" dirty="0" err="1">
                <a:solidFill>
                  <a:prstClr val="black"/>
                </a:solidFill>
                <a:latin typeface="Times New Roman"/>
                <a:ea typeface="Calibri"/>
              </a:rPr>
              <a:t>стосується</a:t>
            </a:r>
            <a:r>
              <a:rPr lang="ru-RU" sz="2400" dirty="0">
                <a:solidFill>
                  <a:prstClr val="black"/>
                </a:solidFill>
                <a:latin typeface="Times New Roman"/>
                <a:ea typeface="Calibri"/>
              </a:rPr>
              <a:t> </a:t>
            </a:r>
            <a:r>
              <a:rPr lang="ru-RU" sz="2400" dirty="0" err="1">
                <a:solidFill>
                  <a:prstClr val="black"/>
                </a:solidFill>
                <a:latin typeface="Times New Roman"/>
                <a:ea typeface="Calibri"/>
              </a:rPr>
              <a:t>глибинних</a:t>
            </a:r>
            <a:r>
              <a:rPr lang="ru-RU" sz="2400" dirty="0">
                <a:solidFill>
                  <a:prstClr val="black"/>
                </a:solidFill>
                <a:latin typeface="Times New Roman"/>
                <a:ea typeface="Calibri"/>
              </a:rPr>
              <a:t> причин бюджетного </a:t>
            </a:r>
            <a:r>
              <a:rPr lang="ru-RU" sz="2400" dirty="0" err="1">
                <a:solidFill>
                  <a:prstClr val="black"/>
                </a:solidFill>
                <a:latin typeface="Times New Roman"/>
                <a:ea typeface="Calibri"/>
              </a:rPr>
              <a:t>дефіциту</a:t>
            </a:r>
            <a:r>
              <a:rPr lang="ru-RU" sz="2400" dirty="0">
                <a:solidFill>
                  <a:prstClr val="black"/>
                </a:solidFill>
                <a:latin typeface="Times New Roman"/>
                <a:ea typeface="Calibri"/>
              </a:rPr>
              <a:t>, то такими є спад </a:t>
            </a:r>
            <a:r>
              <a:rPr lang="ru-RU" sz="2400" dirty="0" err="1">
                <a:solidFill>
                  <a:prstClr val="black"/>
                </a:solidFill>
                <a:latin typeface="Times New Roman"/>
                <a:ea typeface="Calibri"/>
              </a:rPr>
              <a:t>виробництва</a:t>
            </a:r>
            <a:r>
              <a:rPr lang="ru-RU" sz="2400" dirty="0">
                <a:solidFill>
                  <a:prstClr val="black"/>
                </a:solidFill>
                <a:latin typeface="Times New Roman"/>
                <a:ea typeface="Calibri"/>
              </a:rPr>
              <a:t> й </a:t>
            </a:r>
            <a:r>
              <a:rPr lang="ru-RU" sz="2400" dirty="0" err="1">
                <a:solidFill>
                  <a:prstClr val="black"/>
                </a:solidFill>
                <a:latin typeface="Times New Roman"/>
                <a:ea typeface="Calibri"/>
              </a:rPr>
              <a:t>зростання</a:t>
            </a:r>
            <a:r>
              <a:rPr lang="ru-RU" sz="2400" dirty="0">
                <a:solidFill>
                  <a:prstClr val="black"/>
                </a:solidFill>
                <a:latin typeface="Times New Roman"/>
                <a:ea typeface="Calibri"/>
              </a:rPr>
              <a:t> </a:t>
            </a:r>
            <a:r>
              <a:rPr lang="ru-RU" sz="2400" dirty="0" err="1">
                <a:solidFill>
                  <a:prstClr val="black"/>
                </a:solidFill>
                <a:latin typeface="Times New Roman"/>
                <a:ea typeface="Calibri"/>
              </a:rPr>
              <a:t>витрат</a:t>
            </a:r>
            <a:r>
              <a:rPr lang="ru-RU" sz="2400" dirty="0">
                <a:solidFill>
                  <a:prstClr val="black"/>
                </a:solidFill>
                <a:latin typeface="Times New Roman"/>
                <a:ea typeface="Calibri"/>
              </a:rPr>
              <a:t> на </a:t>
            </a:r>
            <a:r>
              <a:rPr lang="ru-RU" sz="2400" dirty="0" err="1">
                <a:solidFill>
                  <a:prstClr val="black"/>
                </a:solidFill>
                <a:latin typeface="Times New Roman"/>
                <a:ea typeface="Calibri"/>
              </a:rPr>
              <a:t>виготовлення</a:t>
            </a:r>
            <a:r>
              <a:rPr lang="ru-RU" sz="2400" dirty="0">
                <a:solidFill>
                  <a:prstClr val="black"/>
                </a:solidFill>
                <a:latin typeface="Times New Roman"/>
                <a:ea typeface="Calibri"/>
              </a:rPr>
              <a:t> </a:t>
            </a:r>
            <a:r>
              <a:rPr lang="ru-RU" sz="2400" dirty="0" err="1">
                <a:solidFill>
                  <a:prstClr val="black"/>
                </a:solidFill>
                <a:latin typeface="Times New Roman"/>
                <a:ea typeface="Calibri"/>
              </a:rPr>
              <a:t>продукції</a:t>
            </a:r>
            <a:r>
              <a:rPr lang="ru-RU" sz="2400" dirty="0">
                <a:solidFill>
                  <a:prstClr val="black"/>
                </a:solidFill>
                <a:latin typeface="Times New Roman"/>
                <a:ea typeface="Calibri"/>
              </a:rPr>
              <a:t>, а </a:t>
            </a:r>
            <a:r>
              <a:rPr lang="ru-RU" sz="2400" dirty="0" err="1">
                <a:solidFill>
                  <a:prstClr val="black"/>
                </a:solidFill>
                <a:latin typeface="Times New Roman"/>
                <a:ea typeface="Calibri"/>
              </a:rPr>
              <a:t>також</a:t>
            </a:r>
            <a:r>
              <a:rPr lang="ru-RU" sz="2400" dirty="0">
                <a:solidFill>
                  <a:prstClr val="black"/>
                </a:solidFill>
                <a:latin typeface="Times New Roman"/>
                <a:ea typeface="Calibri"/>
              </a:rPr>
              <a:t> </a:t>
            </a:r>
            <a:r>
              <a:rPr lang="ru-RU" sz="2400" dirty="0" err="1">
                <a:solidFill>
                  <a:prstClr val="black"/>
                </a:solidFill>
                <a:latin typeface="Times New Roman"/>
                <a:ea typeface="Calibri"/>
              </a:rPr>
              <a:t>незважена</a:t>
            </a:r>
            <a:r>
              <a:rPr lang="ru-RU" sz="2400" dirty="0">
                <a:solidFill>
                  <a:prstClr val="black"/>
                </a:solidFill>
                <a:latin typeface="Times New Roman"/>
                <a:ea typeface="Calibri"/>
              </a:rPr>
              <a:t> </a:t>
            </a:r>
            <a:r>
              <a:rPr lang="ru-RU" sz="2400" dirty="0" err="1">
                <a:solidFill>
                  <a:prstClr val="black"/>
                </a:solidFill>
                <a:latin typeface="Times New Roman"/>
                <a:ea typeface="Calibri"/>
              </a:rPr>
              <a:t>політика</a:t>
            </a:r>
            <a:r>
              <a:rPr lang="ru-RU" sz="2400" dirty="0">
                <a:solidFill>
                  <a:prstClr val="black"/>
                </a:solidFill>
                <a:latin typeface="Times New Roman"/>
                <a:ea typeface="Calibri"/>
              </a:rPr>
              <a:t> </a:t>
            </a:r>
            <a:r>
              <a:rPr lang="ru-RU" sz="2400" dirty="0" err="1">
                <a:solidFill>
                  <a:prstClr val="black"/>
                </a:solidFill>
                <a:latin typeface="Times New Roman"/>
                <a:ea typeface="Calibri"/>
              </a:rPr>
              <a:t>бюджетних</a:t>
            </a:r>
            <a:r>
              <a:rPr lang="ru-RU" sz="2400" dirty="0">
                <a:solidFill>
                  <a:prstClr val="black"/>
                </a:solidFill>
                <a:latin typeface="Times New Roman"/>
                <a:ea typeface="Calibri"/>
              </a:rPr>
              <a:t> </a:t>
            </a:r>
            <a:r>
              <a:rPr lang="ru-RU" sz="2400" dirty="0" err="1">
                <a:solidFill>
                  <a:prstClr val="black"/>
                </a:solidFill>
                <a:latin typeface="Times New Roman"/>
                <a:ea typeface="Calibri"/>
              </a:rPr>
              <a:t>витрат</a:t>
            </a:r>
            <a:r>
              <a:rPr lang="ru-RU" sz="2400" dirty="0">
                <a:solidFill>
                  <a:prstClr val="black"/>
                </a:solidFill>
                <a:latin typeface="Times New Roman"/>
                <a:ea typeface="Calibri"/>
              </a:rPr>
              <a:t> </a:t>
            </a:r>
            <a:r>
              <a:rPr lang="ru-RU" sz="2400" dirty="0" err="1">
                <a:solidFill>
                  <a:prstClr val="black"/>
                </a:solidFill>
                <a:latin typeface="Times New Roman"/>
                <a:ea typeface="Calibri"/>
              </a:rPr>
              <a:t>щодо</a:t>
            </a:r>
            <a:r>
              <a:rPr lang="ru-RU" sz="2400" dirty="0">
                <a:solidFill>
                  <a:prstClr val="black"/>
                </a:solidFill>
                <a:latin typeface="Times New Roman"/>
                <a:ea typeface="Calibri"/>
              </a:rPr>
              <a:t> </a:t>
            </a:r>
            <a:r>
              <a:rPr lang="ru-RU" sz="2400" dirty="0" err="1">
                <a:solidFill>
                  <a:prstClr val="black"/>
                </a:solidFill>
                <a:latin typeface="Times New Roman"/>
                <a:ea typeface="Calibri"/>
              </a:rPr>
              <a:t>доходів</a:t>
            </a:r>
            <a:r>
              <a:rPr lang="ru-RU" sz="2400" dirty="0">
                <a:solidFill>
                  <a:prstClr val="black"/>
                </a:solidFill>
                <a:latin typeface="Times New Roman"/>
                <a:ea typeface="Calibri"/>
              </a:rPr>
              <a:t> бюджету. </a:t>
            </a:r>
            <a:r>
              <a:rPr lang="ru-RU" sz="2400" dirty="0" err="1">
                <a:solidFill>
                  <a:prstClr val="black"/>
                </a:solidFill>
                <a:latin typeface="Times New Roman"/>
                <a:ea typeface="Calibri"/>
              </a:rPr>
              <a:t>Що</a:t>
            </a:r>
            <a:r>
              <a:rPr lang="ru-RU" sz="2400" dirty="0">
                <a:solidFill>
                  <a:prstClr val="black"/>
                </a:solidFill>
                <a:latin typeface="Times New Roman"/>
                <a:ea typeface="Calibri"/>
              </a:rPr>
              <a:t> </a:t>
            </a:r>
            <a:r>
              <a:rPr lang="ru-RU" sz="2400" dirty="0" err="1">
                <a:solidFill>
                  <a:prstClr val="black"/>
                </a:solidFill>
                <a:latin typeface="Times New Roman"/>
                <a:ea typeface="Calibri"/>
              </a:rPr>
              <a:t>стосується</a:t>
            </a:r>
            <a:r>
              <a:rPr lang="ru-RU" sz="2400" dirty="0">
                <a:solidFill>
                  <a:prstClr val="black"/>
                </a:solidFill>
                <a:latin typeface="Times New Roman"/>
                <a:ea typeface="Calibri"/>
              </a:rPr>
              <a:t> </a:t>
            </a:r>
            <a:r>
              <a:rPr lang="ru-RU" sz="2400" dirty="0" err="1">
                <a:solidFill>
                  <a:prstClr val="black"/>
                </a:solidFill>
                <a:latin typeface="Times New Roman"/>
                <a:ea typeface="Calibri"/>
              </a:rPr>
              <a:t>конкретних</a:t>
            </a:r>
            <a:r>
              <a:rPr lang="ru-RU" sz="2400" dirty="0">
                <a:solidFill>
                  <a:prstClr val="black"/>
                </a:solidFill>
                <a:latin typeface="Times New Roman"/>
                <a:ea typeface="Calibri"/>
              </a:rPr>
              <a:t> </a:t>
            </a:r>
            <a:r>
              <a:rPr lang="ru-RU" sz="2400" dirty="0" err="1">
                <a:solidFill>
                  <a:prstClr val="black"/>
                </a:solidFill>
                <a:latin typeface="Times New Roman"/>
                <a:ea typeface="Calibri"/>
              </a:rPr>
              <a:t>особливостей</a:t>
            </a:r>
            <a:r>
              <a:rPr lang="ru-RU" sz="2400" dirty="0">
                <a:solidFill>
                  <a:prstClr val="black"/>
                </a:solidFill>
                <a:latin typeface="Times New Roman"/>
                <a:ea typeface="Calibri"/>
              </a:rPr>
              <a:t> </a:t>
            </a:r>
            <a:r>
              <a:rPr lang="ru-RU" sz="2400" dirty="0" err="1">
                <a:solidFill>
                  <a:prstClr val="black"/>
                </a:solidFill>
                <a:latin typeface="Times New Roman"/>
                <a:ea typeface="Calibri"/>
              </a:rPr>
              <a:t>розвитку</a:t>
            </a:r>
            <a:r>
              <a:rPr lang="ru-RU" sz="2400" dirty="0">
                <a:solidFill>
                  <a:prstClr val="black"/>
                </a:solidFill>
                <a:latin typeface="Times New Roman"/>
                <a:ea typeface="Calibri"/>
              </a:rPr>
              <a:t> </a:t>
            </a:r>
            <a:r>
              <a:rPr lang="ru-RU" sz="2400" dirty="0" err="1">
                <a:solidFill>
                  <a:prstClr val="black"/>
                </a:solidFill>
                <a:latin typeface="Times New Roman"/>
                <a:ea typeface="Calibri"/>
              </a:rPr>
              <a:t>економіки</a:t>
            </a:r>
            <a:r>
              <a:rPr lang="ru-RU" sz="2400" dirty="0">
                <a:solidFill>
                  <a:prstClr val="black"/>
                </a:solidFill>
                <a:latin typeface="Times New Roman"/>
                <a:ea typeface="Calibri"/>
              </a:rPr>
              <a:t>, </a:t>
            </a:r>
            <a:r>
              <a:rPr lang="ru-RU" sz="2400" dirty="0" err="1">
                <a:solidFill>
                  <a:prstClr val="black"/>
                </a:solidFill>
                <a:latin typeface="Times New Roman"/>
                <a:ea typeface="Calibri"/>
              </a:rPr>
              <a:t>які</a:t>
            </a:r>
            <a:r>
              <a:rPr lang="ru-RU" sz="2400" dirty="0">
                <a:solidFill>
                  <a:prstClr val="black"/>
                </a:solidFill>
                <a:latin typeface="Times New Roman"/>
                <a:ea typeface="Calibri"/>
              </a:rPr>
              <a:t> </a:t>
            </a:r>
            <a:r>
              <a:rPr lang="ru-RU" sz="2400" dirty="0" err="1">
                <a:solidFill>
                  <a:prstClr val="black"/>
                </a:solidFill>
                <a:latin typeface="Times New Roman"/>
                <a:ea typeface="Calibri"/>
              </a:rPr>
              <a:t>зумовлюють</a:t>
            </a:r>
            <a:r>
              <a:rPr lang="ru-RU" sz="2400" dirty="0">
                <a:solidFill>
                  <a:prstClr val="black"/>
                </a:solidFill>
                <a:latin typeface="Times New Roman"/>
                <a:ea typeface="Calibri"/>
              </a:rPr>
              <a:t> </a:t>
            </a:r>
            <a:r>
              <a:rPr lang="ru-RU" sz="2400" dirty="0" err="1">
                <a:solidFill>
                  <a:prstClr val="black"/>
                </a:solidFill>
                <a:latin typeface="Times New Roman"/>
                <a:ea typeface="Calibri"/>
              </a:rPr>
              <a:t>дефіцит</a:t>
            </a:r>
            <a:r>
              <a:rPr lang="ru-RU" sz="2400" dirty="0">
                <a:solidFill>
                  <a:prstClr val="black"/>
                </a:solidFill>
                <a:latin typeface="Times New Roman"/>
                <a:ea typeface="Calibri"/>
              </a:rPr>
              <a:t> бюджету, то </a:t>
            </a:r>
            <a:r>
              <a:rPr lang="ru-RU" sz="2400" dirty="0" err="1">
                <a:solidFill>
                  <a:prstClr val="black"/>
                </a:solidFill>
                <a:latin typeface="Times New Roman"/>
                <a:ea typeface="Calibri"/>
              </a:rPr>
              <a:t>можна</a:t>
            </a:r>
            <a:r>
              <a:rPr lang="ru-RU" sz="2400" dirty="0">
                <a:solidFill>
                  <a:prstClr val="black"/>
                </a:solidFill>
                <a:latin typeface="Times New Roman"/>
                <a:ea typeface="Calibri"/>
              </a:rPr>
              <a:t> </a:t>
            </a:r>
            <a:r>
              <a:rPr lang="ru-RU" sz="2400" dirty="0" err="1">
                <a:solidFill>
                  <a:prstClr val="black"/>
                </a:solidFill>
                <a:latin typeface="Times New Roman"/>
                <a:ea typeface="Calibri"/>
              </a:rPr>
              <a:t>виокремити</a:t>
            </a:r>
            <a:r>
              <a:rPr lang="ru-RU" sz="2400" dirty="0">
                <a:solidFill>
                  <a:prstClr val="black"/>
                </a:solidFill>
                <a:latin typeface="Times New Roman"/>
                <a:ea typeface="Calibri"/>
              </a:rPr>
              <a:t>: </a:t>
            </a:r>
            <a:r>
              <a:rPr lang="ru-RU" sz="2400" dirty="0" err="1">
                <a:solidFill>
                  <a:prstClr val="black"/>
                </a:solidFill>
                <a:latin typeface="Times New Roman"/>
                <a:ea typeface="Calibri"/>
              </a:rPr>
              <a:t>структурний</a:t>
            </a:r>
            <a:r>
              <a:rPr lang="ru-RU" sz="2400" dirty="0">
                <a:solidFill>
                  <a:prstClr val="black"/>
                </a:solidFill>
                <a:latin typeface="Times New Roman"/>
                <a:ea typeface="Calibri"/>
              </a:rPr>
              <a:t> дисбаланс народного </a:t>
            </a:r>
            <a:r>
              <a:rPr lang="ru-RU" sz="2400" dirty="0" err="1">
                <a:solidFill>
                  <a:prstClr val="black"/>
                </a:solidFill>
                <a:latin typeface="Times New Roman"/>
                <a:ea typeface="Calibri"/>
              </a:rPr>
              <a:t>господарства</a:t>
            </a:r>
            <a:r>
              <a:rPr lang="ru-RU" sz="2400" dirty="0">
                <a:solidFill>
                  <a:prstClr val="black"/>
                </a:solidFill>
                <a:latin typeface="Times New Roman"/>
                <a:ea typeface="Calibri"/>
              </a:rPr>
              <a:t>; </a:t>
            </a:r>
            <a:r>
              <a:rPr lang="ru-RU" sz="2400" dirty="0" err="1">
                <a:solidFill>
                  <a:prstClr val="black"/>
                </a:solidFill>
                <a:latin typeface="Times New Roman"/>
                <a:ea typeface="Calibri"/>
              </a:rPr>
              <a:t>збереження</a:t>
            </a:r>
            <a:r>
              <a:rPr lang="ru-RU" sz="2400" dirty="0">
                <a:solidFill>
                  <a:prstClr val="black"/>
                </a:solidFill>
                <a:latin typeface="Times New Roman"/>
                <a:ea typeface="Calibri"/>
              </a:rPr>
              <a:t> </a:t>
            </a:r>
            <a:r>
              <a:rPr lang="ru-RU" sz="2400" dirty="0" err="1">
                <a:solidFill>
                  <a:prstClr val="black"/>
                </a:solidFill>
                <a:latin typeface="Times New Roman"/>
                <a:ea typeface="Calibri"/>
              </a:rPr>
              <a:t>значної</a:t>
            </a:r>
            <a:r>
              <a:rPr lang="ru-RU" sz="2400" dirty="0">
                <a:solidFill>
                  <a:prstClr val="black"/>
                </a:solidFill>
                <a:latin typeface="Times New Roman"/>
                <a:ea typeface="Calibri"/>
              </a:rPr>
              <a:t> </a:t>
            </a:r>
            <a:r>
              <a:rPr lang="ru-RU" sz="2400" dirty="0" err="1">
                <a:solidFill>
                  <a:prstClr val="black"/>
                </a:solidFill>
                <a:latin typeface="Times New Roman"/>
                <a:ea typeface="Calibri"/>
              </a:rPr>
              <a:t>кількості</a:t>
            </a:r>
            <a:r>
              <a:rPr lang="ru-RU" sz="2400" dirty="0">
                <a:solidFill>
                  <a:prstClr val="black"/>
                </a:solidFill>
                <a:latin typeface="Times New Roman"/>
                <a:ea typeface="Calibri"/>
              </a:rPr>
              <a:t> </a:t>
            </a:r>
            <a:r>
              <a:rPr lang="ru-RU" sz="2400" dirty="0" err="1">
                <a:solidFill>
                  <a:prstClr val="black"/>
                </a:solidFill>
                <a:latin typeface="Times New Roman"/>
                <a:ea typeface="Calibri"/>
              </a:rPr>
              <a:t>нерентабельних</a:t>
            </a:r>
            <a:r>
              <a:rPr lang="ru-RU" sz="2400" dirty="0">
                <a:solidFill>
                  <a:prstClr val="black"/>
                </a:solidFill>
                <a:latin typeface="Times New Roman"/>
                <a:ea typeface="Calibri"/>
              </a:rPr>
              <a:t> </a:t>
            </a:r>
            <a:r>
              <a:rPr lang="ru-RU" sz="2400" dirty="0" err="1">
                <a:solidFill>
                  <a:prstClr val="black"/>
                </a:solidFill>
                <a:latin typeface="Times New Roman"/>
                <a:ea typeface="Calibri"/>
              </a:rPr>
              <a:t>державних</a:t>
            </a:r>
            <a:r>
              <a:rPr lang="ru-RU" sz="2400" dirty="0">
                <a:solidFill>
                  <a:prstClr val="black"/>
                </a:solidFill>
                <a:latin typeface="Times New Roman"/>
                <a:ea typeface="Calibri"/>
              </a:rPr>
              <a:t> </a:t>
            </a:r>
            <a:r>
              <a:rPr lang="ru-RU" sz="2400" dirty="0" err="1">
                <a:solidFill>
                  <a:prstClr val="black"/>
                </a:solidFill>
                <a:latin typeface="Times New Roman"/>
                <a:ea typeface="Calibri"/>
              </a:rPr>
              <a:t>підприємств</a:t>
            </a:r>
            <a:r>
              <a:rPr lang="ru-RU" sz="2400" dirty="0">
                <a:solidFill>
                  <a:prstClr val="black"/>
                </a:solidFill>
                <a:latin typeface="Times New Roman"/>
                <a:ea typeface="Calibri"/>
              </a:rPr>
              <a:t>, </a:t>
            </a:r>
            <a:r>
              <a:rPr lang="ru-RU" sz="2400" dirty="0" err="1">
                <a:solidFill>
                  <a:prstClr val="black"/>
                </a:solidFill>
                <a:latin typeface="Times New Roman"/>
                <a:ea typeface="Calibri"/>
              </a:rPr>
              <a:t>що</a:t>
            </a:r>
            <a:r>
              <a:rPr lang="ru-RU" sz="2400" dirty="0">
                <a:solidFill>
                  <a:prstClr val="black"/>
                </a:solidFill>
                <a:latin typeface="Times New Roman"/>
                <a:ea typeface="Calibri"/>
              </a:rPr>
              <a:t> </a:t>
            </a:r>
            <a:r>
              <a:rPr lang="ru-RU" sz="2400" dirty="0" err="1">
                <a:solidFill>
                  <a:prstClr val="black"/>
                </a:solidFill>
                <a:latin typeface="Times New Roman"/>
                <a:ea typeface="Calibri"/>
              </a:rPr>
              <a:t>одержують</a:t>
            </a:r>
            <a:r>
              <a:rPr lang="ru-RU" sz="2400" dirty="0">
                <a:solidFill>
                  <a:prstClr val="black"/>
                </a:solidFill>
                <a:latin typeface="Times New Roman"/>
                <a:ea typeface="Calibri"/>
              </a:rPr>
              <a:t> </a:t>
            </a:r>
            <a:r>
              <a:rPr lang="ru-RU" sz="2400" dirty="0" err="1">
                <a:solidFill>
                  <a:prstClr val="black"/>
                </a:solidFill>
                <a:latin typeface="Times New Roman"/>
                <a:ea typeface="Calibri"/>
              </a:rPr>
              <a:t>дотації</a:t>
            </a:r>
            <a:r>
              <a:rPr lang="ru-RU" sz="2400" dirty="0">
                <a:solidFill>
                  <a:prstClr val="black"/>
                </a:solidFill>
                <a:latin typeface="Times New Roman"/>
                <a:ea typeface="Calibri"/>
              </a:rPr>
              <a:t>; </a:t>
            </a:r>
            <a:r>
              <a:rPr lang="ru-RU" sz="2400" dirty="0" err="1">
                <a:solidFill>
                  <a:prstClr val="black"/>
                </a:solidFill>
                <a:latin typeface="Times New Roman"/>
                <a:ea typeface="Calibri"/>
              </a:rPr>
              <a:t>неефективний</a:t>
            </a:r>
            <a:r>
              <a:rPr lang="ru-RU" sz="2400" dirty="0">
                <a:solidFill>
                  <a:prstClr val="black"/>
                </a:solidFill>
                <a:latin typeface="Times New Roman"/>
                <a:ea typeface="Calibri"/>
              </a:rPr>
              <a:t> </a:t>
            </a:r>
            <a:r>
              <a:rPr lang="ru-RU" sz="2400" dirty="0" err="1">
                <a:solidFill>
                  <a:prstClr val="black"/>
                </a:solidFill>
                <a:latin typeface="Times New Roman"/>
                <a:ea typeface="Calibri"/>
              </a:rPr>
              <a:t>механізм</a:t>
            </a:r>
            <a:r>
              <a:rPr lang="ru-RU" sz="2400" dirty="0">
                <a:solidFill>
                  <a:prstClr val="black"/>
                </a:solidFill>
                <a:latin typeface="Times New Roman"/>
                <a:ea typeface="Calibri"/>
              </a:rPr>
              <a:t> </a:t>
            </a:r>
            <a:r>
              <a:rPr lang="ru-RU" sz="2400" dirty="0" err="1">
                <a:solidFill>
                  <a:prstClr val="black"/>
                </a:solidFill>
                <a:latin typeface="Times New Roman"/>
                <a:ea typeface="Calibri"/>
              </a:rPr>
              <a:t>оподаткування</a:t>
            </a:r>
            <a:r>
              <a:rPr lang="ru-RU" sz="2400" dirty="0">
                <a:solidFill>
                  <a:prstClr val="black"/>
                </a:solidFill>
                <a:latin typeface="Times New Roman"/>
                <a:ea typeface="Calibri"/>
              </a:rPr>
              <a:t> </a:t>
            </a:r>
            <a:r>
              <a:rPr lang="ru-RU" sz="2400" dirty="0" err="1">
                <a:solidFill>
                  <a:prstClr val="black"/>
                </a:solidFill>
                <a:latin typeface="Times New Roman"/>
                <a:ea typeface="Calibri"/>
              </a:rPr>
              <a:t>суб'єктів</a:t>
            </a:r>
            <a:r>
              <a:rPr lang="ru-RU" sz="2400" dirty="0">
                <a:solidFill>
                  <a:prstClr val="black"/>
                </a:solidFill>
                <a:latin typeface="Times New Roman"/>
                <a:ea typeface="Calibri"/>
              </a:rPr>
              <a:t> </a:t>
            </a:r>
            <a:r>
              <a:rPr lang="ru-RU" sz="2400" dirty="0" err="1">
                <a:solidFill>
                  <a:prstClr val="black"/>
                </a:solidFill>
                <a:latin typeface="Times New Roman"/>
                <a:ea typeface="Calibri"/>
              </a:rPr>
              <a:t>господарювання</a:t>
            </a:r>
            <a:r>
              <a:rPr lang="ru-RU" sz="2400" dirty="0">
                <a:solidFill>
                  <a:prstClr val="black"/>
                </a:solidFill>
                <a:latin typeface="Times New Roman"/>
                <a:ea typeface="Calibri"/>
              </a:rPr>
              <a:t>; </a:t>
            </a:r>
            <a:r>
              <a:rPr lang="ru-RU" sz="2400" dirty="0" err="1">
                <a:solidFill>
                  <a:prstClr val="black"/>
                </a:solidFill>
                <a:latin typeface="Times New Roman"/>
                <a:ea typeface="Calibri"/>
              </a:rPr>
              <a:t>великомасштабний</a:t>
            </a:r>
            <a:r>
              <a:rPr lang="ru-RU" sz="2400" dirty="0">
                <a:solidFill>
                  <a:prstClr val="black"/>
                </a:solidFill>
                <a:latin typeface="Times New Roman"/>
                <a:ea typeface="Calibri"/>
              </a:rPr>
              <a:t> оборот </a:t>
            </a:r>
            <a:r>
              <a:rPr lang="ru-RU" sz="2400" dirty="0" err="1">
                <a:solidFill>
                  <a:prstClr val="black"/>
                </a:solidFill>
                <a:latin typeface="Times New Roman"/>
                <a:ea typeface="Calibri"/>
              </a:rPr>
              <a:t>тіньового</a:t>
            </a:r>
            <a:r>
              <a:rPr lang="ru-RU" sz="2400" dirty="0">
                <a:solidFill>
                  <a:prstClr val="black"/>
                </a:solidFill>
                <a:latin typeface="Times New Roman"/>
                <a:ea typeface="Calibri"/>
              </a:rPr>
              <a:t> </a:t>
            </a:r>
            <a:r>
              <a:rPr lang="ru-RU" sz="2400" dirty="0" err="1">
                <a:solidFill>
                  <a:prstClr val="black"/>
                </a:solidFill>
                <a:latin typeface="Times New Roman"/>
                <a:ea typeface="Calibri"/>
              </a:rPr>
              <a:t>капіталу</a:t>
            </a:r>
            <a:r>
              <a:rPr lang="ru-RU" sz="2400" dirty="0">
                <a:solidFill>
                  <a:prstClr val="black"/>
                </a:solidFill>
                <a:latin typeface="Times New Roman"/>
                <a:ea typeface="Calibri"/>
              </a:rPr>
              <a:t>, </a:t>
            </a:r>
            <a:r>
              <a:rPr lang="ru-RU" sz="2400" dirty="0" err="1">
                <a:solidFill>
                  <a:prstClr val="black"/>
                </a:solidFill>
                <a:latin typeface="Times New Roman"/>
                <a:ea typeface="Calibri"/>
              </a:rPr>
              <a:t>необґрунтовано</a:t>
            </a:r>
            <a:r>
              <a:rPr lang="ru-RU" sz="2400" dirty="0">
                <a:solidFill>
                  <a:prstClr val="black"/>
                </a:solidFill>
                <a:latin typeface="Times New Roman"/>
                <a:ea typeface="Calibri"/>
              </a:rPr>
              <a:t> </a:t>
            </a:r>
            <a:r>
              <a:rPr lang="ru-RU" sz="2400" dirty="0" err="1">
                <a:solidFill>
                  <a:prstClr val="black"/>
                </a:solidFill>
                <a:latin typeface="Times New Roman"/>
                <a:ea typeface="Calibri"/>
              </a:rPr>
              <a:t>великі</a:t>
            </a:r>
            <a:r>
              <a:rPr lang="ru-RU" sz="2400" dirty="0">
                <a:solidFill>
                  <a:prstClr val="black"/>
                </a:solidFill>
                <a:latin typeface="Times New Roman"/>
                <a:ea typeface="Calibri"/>
              </a:rPr>
              <a:t> </a:t>
            </a:r>
            <a:r>
              <a:rPr lang="ru-RU" sz="2400" dirty="0" err="1">
                <a:solidFill>
                  <a:prstClr val="black"/>
                </a:solidFill>
                <a:latin typeface="Times New Roman"/>
                <a:ea typeface="Calibri"/>
              </a:rPr>
              <a:t>соціальні</a:t>
            </a:r>
            <a:r>
              <a:rPr lang="ru-RU" sz="2400" dirty="0">
                <a:solidFill>
                  <a:prstClr val="black"/>
                </a:solidFill>
                <a:latin typeface="Times New Roman"/>
                <a:ea typeface="Calibri"/>
              </a:rPr>
              <a:t> </a:t>
            </a:r>
            <a:r>
              <a:rPr lang="ru-RU" sz="2400" dirty="0" err="1">
                <a:solidFill>
                  <a:prstClr val="black"/>
                </a:solidFill>
                <a:latin typeface="Times New Roman"/>
                <a:ea typeface="Calibri"/>
              </a:rPr>
              <a:t>програми</a:t>
            </a:r>
            <a:r>
              <a:rPr lang="ru-RU" sz="2400" dirty="0">
                <a:solidFill>
                  <a:prstClr val="black"/>
                </a:solidFill>
                <a:latin typeface="Times New Roman"/>
                <a:ea typeface="Calibri"/>
              </a:rPr>
              <a:t> й </a:t>
            </a:r>
            <a:r>
              <a:rPr lang="ru-RU" sz="2400" dirty="0" err="1">
                <a:solidFill>
                  <a:prstClr val="black"/>
                </a:solidFill>
                <a:latin typeface="Times New Roman"/>
                <a:ea typeface="Calibri"/>
              </a:rPr>
              <a:t>значні</a:t>
            </a:r>
            <a:r>
              <a:rPr lang="ru-RU" sz="2400" dirty="0">
                <a:solidFill>
                  <a:prstClr val="black"/>
                </a:solidFill>
                <a:latin typeface="Times New Roman"/>
                <a:ea typeface="Calibri"/>
              </a:rPr>
              <a:t> </a:t>
            </a:r>
            <a:r>
              <a:rPr lang="ru-RU" sz="2400" dirty="0" err="1">
                <a:solidFill>
                  <a:prstClr val="black"/>
                </a:solidFill>
                <a:latin typeface="Times New Roman"/>
                <a:ea typeface="Calibri"/>
              </a:rPr>
              <a:t>державні</a:t>
            </a:r>
            <a:r>
              <a:rPr lang="ru-RU" sz="2400" dirty="0">
                <a:solidFill>
                  <a:prstClr val="black"/>
                </a:solidFill>
                <a:latin typeface="Times New Roman"/>
                <a:ea typeface="Calibri"/>
              </a:rPr>
              <a:t> </a:t>
            </a:r>
            <a:r>
              <a:rPr lang="ru-RU" sz="2400" dirty="0" err="1">
                <a:solidFill>
                  <a:prstClr val="black"/>
                </a:solidFill>
                <a:latin typeface="Times New Roman"/>
                <a:ea typeface="Calibri"/>
              </a:rPr>
              <a:t>непродуктивні</a:t>
            </a:r>
            <a:r>
              <a:rPr lang="ru-RU" sz="2400" dirty="0">
                <a:solidFill>
                  <a:prstClr val="black"/>
                </a:solidFill>
                <a:latin typeface="Times New Roman"/>
                <a:ea typeface="Calibri"/>
              </a:rPr>
              <a:t> </a:t>
            </a:r>
            <a:r>
              <a:rPr lang="ru-RU" sz="2400" dirty="0" err="1">
                <a:solidFill>
                  <a:prstClr val="black"/>
                </a:solidFill>
                <a:latin typeface="Times New Roman"/>
                <a:ea typeface="Calibri"/>
              </a:rPr>
              <a:t>витрати</a:t>
            </a:r>
            <a:r>
              <a:rPr lang="ru-RU" sz="2400" dirty="0">
                <a:solidFill>
                  <a:prstClr val="black"/>
                </a:solidFill>
                <a:latin typeface="Times New Roman"/>
                <a:ea typeface="Calibri"/>
              </a:rPr>
              <a:t>; приписки, </a:t>
            </a:r>
            <a:r>
              <a:rPr lang="ru-RU" sz="2400" dirty="0" err="1">
                <a:solidFill>
                  <a:prstClr val="black"/>
                </a:solidFill>
                <a:latin typeface="Times New Roman"/>
                <a:ea typeface="Calibri"/>
              </a:rPr>
              <a:t>крадіжки</a:t>
            </a:r>
            <a:r>
              <a:rPr lang="ru-RU" sz="2400" dirty="0">
                <a:solidFill>
                  <a:prstClr val="black"/>
                </a:solidFill>
                <a:latin typeface="Times New Roman"/>
                <a:ea typeface="Calibri"/>
              </a:rPr>
              <a:t>, </a:t>
            </a:r>
            <a:r>
              <a:rPr lang="ru-RU" sz="2400" dirty="0" err="1">
                <a:solidFill>
                  <a:prstClr val="black"/>
                </a:solidFill>
                <a:latin typeface="Times New Roman"/>
                <a:ea typeface="Calibri"/>
              </a:rPr>
              <a:t>втрата</a:t>
            </a:r>
            <a:r>
              <a:rPr lang="ru-RU" sz="2400" dirty="0">
                <a:solidFill>
                  <a:prstClr val="black"/>
                </a:solidFill>
                <a:latin typeface="Times New Roman"/>
                <a:ea typeface="Calibri"/>
              </a:rPr>
              <a:t> </a:t>
            </a:r>
            <a:r>
              <a:rPr lang="ru-RU" sz="2400" dirty="0" err="1">
                <a:solidFill>
                  <a:prstClr val="black"/>
                </a:solidFill>
                <a:latin typeface="Times New Roman"/>
                <a:ea typeface="Calibri"/>
              </a:rPr>
              <a:t>виробленої</a:t>
            </a:r>
            <a:r>
              <a:rPr lang="ru-RU" sz="2400" dirty="0">
                <a:solidFill>
                  <a:prstClr val="black"/>
                </a:solidFill>
                <a:latin typeface="Times New Roman"/>
                <a:ea typeface="Calibri"/>
              </a:rPr>
              <a:t> </a:t>
            </a:r>
            <a:r>
              <a:rPr lang="ru-RU" sz="2400" dirty="0" err="1">
                <a:solidFill>
                  <a:prstClr val="black"/>
                </a:solidFill>
                <a:latin typeface="Times New Roman"/>
                <a:ea typeface="Calibri"/>
              </a:rPr>
              <a:t>продукції</a:t>
            </a:r>
            <a:r>
              <a:rPr lang="ru-RU" sz="2400" dirty="0">
                <a:solidFill>
                  <a:prstClr val="black"/>
                </a:solidFill>
                <a:latin typeface="Times New Roman"/>
                <a:ea typeface="Calibri"/>
              </a:rPr>
              <a:t>. </a:t>
            </a:r>
            <a:r>
              <a:rPr lang="ru-RU" sz="2400" dirty="0" err="1">
                <a:solidFill>
                  <a:prstClr val="black"/>
                </a:solidFill>
                <a:latin typeface="Times New Roman"/>
                <a:ea typeface="Calibri"/>
              </a:rPr>
              <a:t>Під</a:t>
            </a:r>
            <a:r>
              <a:rPr lang="ru-RU" sz="2400" dirty="0">
                <a:solidFill>
                  <a:prstClr val="black"/>
                </a:solidFill>
                <a:latin typeface="Times New Roman"/>
                <a:ea typeface="Calibri"/>
              </a:rPr>
              <a:t> час </a:t>
            </a:r>
            <a:r>
              <a:rPr lang="ru-RU" sz="2400" dirty="0" err="1">
                <a:solidFill>
                  <a:prstClr val="black"/>
                </a:solidFill>
                <a:latin typeface="Times New Roman"/>
                <a:ea typeface="Calibri"/>
              </a:rPr>
              <a:t>фінансової</a:t>
            </a:r>
            <a:r>
              <a:rPr lang="ru-RU" sz="2400" dirty="0">
                <a:solidFill>
                  <a:prstClr val="black"/>
                </a:solidFill>
                <a:latin typeface="Times New Roman"/>
                <a:ea typeface="Calibri"/>
              </a:rPr>
              <a:t> </a:t>
            </a:r>
            <a:r>
              <a:rPr lang="ru-RU" sz="2400" dirty="0" err="1">
                <a:solidFill>
                  <a:prstClr val="black"/>
                </a:solidFill>
                <a:latin typeface="Times New Roman"/>
                <a:ea typeface="Calibri"/>
              </a:rPr>
              <a:t>кризи</a:t>
            </a:r>
            <a:r>
              <a:rPr lang="ru-RU" sz="2400" dirty="0">
                <a:solidFill>
                  <a:prstClr val="black"/>
                </a:solidFill>
                <a:latin typeface="Times New Roman"/>
                <a:ea typeface="Calibri"/>
              </a:rPr>
              <a:t> в </a:t>
            </a:r>
            <a:r>
              <a:rPr lang="ru-RU" sz="2400" dirty="0" err="1">
                <a:solidFill>
                  <a:prstClr val="black"/>
                </a:solidFill>
                <a:latin typeface="Times New Roman"/>
                <a:ea typeface="Calibri"/>
              </a:rPr>
              <a:t>Україні</a:t>
            </a:r>
            <a:r>
              <a:rPr lang="ru-RU" sz="2400" dirty="0">
                <a:solidFill>
                  <a:prstClr val="black"/>
                </a:solidFill>
                <a:latin typeface="Times New Roman"/>
                <a:ea typeface="Calibri"/>
              </a:rPr>
              <a:t> </a:t>
            </a:r>
            <a:r>
              <a:rPr lang="ru-RU" sz="2400" dirty="0" err="1">
                <a:solidFill>
                  <a:prstClr val="black"/>
                </a:solidFill>
                <a:latin typeface="Times New Roman"/>
                <a:ea typeface="Calibri"/>
              </a:rPr>
              <a:t>поширюються</a:t>
            </a:r>
            <a:r>
              <a:rPr lang="ru-RU" sz="2400" dirty="0">
                <a:solidFill>
                  <a:prstClr val="black"/>
                </a:solidFill>
                <a:latin typeface="Times New Roman"/>
                <a:ea typeface="Calibri"/>
              </a:rPr>
              <a:t> </a:t>
            </a:r>
            <a:r>
              <a:rPr lang="ru-RU" sz="2400" dirty="0" err="1">
                <a:solidFill>
                  <a:prstClr val="black"/>
                </a:solidFill>
                <a:latin typeface="Times New Roman"/>
                <a:ea typeface="Calibri"/>
              </a:rPr>
              <a:t>такі</a:t>
            </a:r>
            <a:r>
              <a:rPr lang="ru-RU" sz="2400" dirty="0">
                <a:solidFill>
                  <a:prstClr val="black"/>
                </a:solidFill>
                <a:latin typeface="Times New Roman"/>
                <a:ea typeface="Calibri"/>
              </a:rPr>
              <a:t> </a:t>
            </a:r>
            <a:r>
              <a:rPr lang="ru-RU" sz="2400" dirty="0" err="1">
                <a:solidFill>
                  <a:prstClr val="black"/>
                </a:solidFill>
                <a:latin typeface="Times New Roman"/>
                <a:ea typeface="Calibri"/>
              </a:rPr>
              <a:t>методи</a:t>
            </a:r>
            <a:r>
              <a:rPr lang="ru-RU" sz="2400" dirty="0">
                <a:solidFill>
                  <a:prstClr val="black"/>
                </a:solidFill>
                <a:latin typeface="Times New Roman"/>
                <a:ea typeface="Calibri"/>
              </a:rPr>
              <a:t> </a:t>
            </a:r>
            <a:r>
              <a:rPr lang="ru-RU" sz="2400" dirty="0" err="1">
                <a:solidFill>
                  <a:prstClr val="black"/>
                </a:solidFill>
                <a:latin typeface="Times New Roman"/>
                <a:ea typeface="Calibri"/>
              </a:rPr>
              <a:t>фінансування</a:t>
            </a:r>
            <a:r>
              <a:rPr lang="ru-RU" sz="2400" dirty="0">
                <a:solidFill>
                  <a:prstClr val="black"/>
                </a:solidFill>
                <a:latin typeface="Times New Roman"/>
                <a:ea typeface="Calibri"/>
              </a:rPr>
              <a:t> </a:t>
            </a:r>
            <a:r>
              <a:rPr lang="ru-RU" sz="2400" dirty="0" err="1">
                <a:solidFill>
                  <a:prstClr val="black"/>
                </a:solidFill>
                <a:latin typeface="Times New Roman"/>
                <a:ea typeface="Calibri"/>
              </a:rPr>
              <a:t>державних</a:t>
            </a:r>
            <a:r>
              <a:rPr lang="ru-RU" sz="2400" dirty="0">
                <a:solidFill>
                  <a:prstClr val="black"/>
                </a:solidFill>
                <a:latin typeface="Times New Roman"/>
                <a:ea typeface="Calibri"/>
              </a:rPr>
              <a:t> </a:t>
            </a:r>
            <a:r>
              <a:rPr lang="ru-RU" sz="2400" dirty="0" err="1">
                <a:solidFill>
                  <a:prstClr val="black"/>
                </a:solidFill>
                <a:latin typeface="Times New Roman"/>
                <a:ea typeface="Calibri"/>
              </a:rPr>
              <a:t>витрат</a:t>
            </a:r>
            <a:r>
              <a:rPr lang="ru-RU" sz="2400" dirty="0">
                <a:solidFill>
                  <a:prstClr val="black"/>
                </a:solidFill>
                <a:latin typeface="Times New Roman"/>
                <a:ea typeface="Calibri"/>
              </a:rPr>
              <a:t>, як </a:t>
            </a:r>
            <a:r>
              <a:rPr lang="ru-RU" sz="2400" dirty="0" err="1">
                <a:solidFill>
                  <a:prstClr val="black"/>
                </a:solidFill>
                <a:latin typeface="Times New Roman"/>
                <a:ea typeface="Calibri"/>
              </a:rPr>
              <a:t>грошова</a:t>
            </a:r>
            <a:r>
              <a:rPr lang="ru-RU" sz="2400" dirty="0">
                <a:solidFill>
                  <a:prstClr val="black"/>
                </a:solidFill>
                <a:latin typeface="Times New Roman"/>
                <a:ea typeface="Calibri"/>
              </a:rPr>
              <a:t> </a:t>
            </a:r>
            <a:r>
              <a:rPr lang="ru-RU" sz="2400" dirty="0" err="1">
                <a:solidFill>
                  <a:prstClr val="black"/>
                </a:solidFill>
                <a:latin typeface="Times New Roman"/>
                <a:ea typeface="Calibri"/>
              </a:rPr>
              <a:t>емісія</a:t>
            </a:r>
            <a:r>
              <a:rPr lang="ru-RU" sz="2400" dirty="0">
                <a:solidFill>
                  <a:prstClr val="black"/>
                </a:solidFill>
                <a:latin typeface="Times New Roman"/>
                <a:ea typeface="Calibri"/>
              </a:rPr>
              <a:t> й </a:t>
            </a:r>
            <a:r>
              <a:rPr lang="ru-RU" sz="2400" dirty="0" err="1">
                <a:solidFill>
                  <a:prstClr val="black"/>
                </a:solidFill>
                <a:latin typeface="Times New Roman"/>
                <a:ea typeface="Calibri"/>
              </a:rPr>
              <a:t>державні</a:t>
            </a:r>
            <a:r>
              <a:rPr lang="ru-RU" sz="2400" dirty="0">
                <a:solidFill>
                  <a:prstClr val="black"/>
                </a:solidFill>
                <a:latin typeface="Times New Roman"/>
                <a:ea typeface="Calibri"/>
              </a:rPr>
              <a:t> </a:t>
            </a:r>
            <a:r>
              <a:rPr lang="ru-RU" sz="2400" dirty="0" err="1">
                <a:solidFill>
                  <a:prstClr val="black"/>
                </a:solidFill>
                <a:latin typeface="Times New Roman"/>
                <a:ea typeface="Calibri"/>
              </a:rPr>
              <a:t>позики</a:t>
            </a:r>
            <a:r>
              <a:rPr lang="ru-RU" sz="2400" dirty="0">
                <a:solidFill>
                  <a:prstClr val="black"/>
                </a:solidFill>
                <a:latin typeface="Times New Roman"/>
                <a:ea typeface="Calibri"/>
              </a:rPr>
              <a:t>, а тому </a:t>
            </a:r>
            <a:r>
              <a:rPr lang="ru-RU" sz="2400" dirty="0" err="1">
                <a:solidFill>
                  <a:prstClr val="black"/>
                </a:solidFill>
                <a:latin typeface="Times New Roman"/>
                <a:ea typeface="Calibri"/>
              </a:rPr>
              <a:t>постійний</a:t>
            </a:r>
            <a:r>
              <a:rPr lang="ru-RU" sz="2400" dirty="0">
                <a:solidFill>
                  <a:prstClr val="black"/>
                </a:solidFill>
                <a:latin typeface="Times New Roman"/>
                <a:ea typeface="Calibri"/>
              </a:rPr>
              <a:t> </a:t>
            </a:r>
            <a:r>
              <a:rPr lang="ru-RU" sz="2400" dirty="0" err="1">
                <a:solidFill>
                  <a:prstClr val="black"/>
                </a:solidFill>
                <a:latin typeface="Times New Roman"/>
                <a:ea typeface="Calibri"/>
              </a:rPr>
              <a:t>дефіцит</a:t>
            </a:r>
            <a:r>
              <a:rPr lang="ru-RU" sz="2400" dirty="0">
                <a:solidFill>
                  <a:prstClr val="black"/>
                </a:solidFill>
                <a:latin typeface="Times New Roman"/>
                <a:ea typeface="Calibri"/>
              </a:rPr>
              <a:t> державного бюджету </a:t>
            </a:r>
            <a:r>
              <a:rPr lang="ru-RU" sz="2400" dirty="0" err="1">
                <a:solidFill>
                  <a:prstClr val="black"/>
                </a:solidFill>
                <a:latin typeface="Times New Roman"/>
                <a:ea typeface="Calibri"/>
              </a:rPr>
              <a:t>спричиняє</a:t>
            </a:r>
            <a:r>
              <a:rPr lang="ru-RU" sz="2400" dirty="0">
                <a:solidFill>
                  <a:prstClr val="black"/>
                </a:solidFill>
                <a:latin typeface="Times New Roman"/>
                <a:ea typeface="Calibri"/>
              </a:rPr>
              <a:t> </a:t>
            </a:r>
            <a:r>
              <a:rPr lang="ru-RU" sz="2400" dirty="0" err="1">
                <a:solidFill>
                  <a:prstClr val="black"/>
                </a:solidFill>
                <a:latin typeface="Times New Roman"/>
                <a:ea typeface="Calibri"/>
              </a:rPr>
              <a:t>збільшення</a:t>
            </a:r>
            <a:r>
              <a:rPr lang="ru-RU" sz="2400" dirty="0">
                <a:solidFill>
                  <a:prstClr val="black"/>
                </a:solidFill>
                <a:latin typeface="Times New Roman"/>
                <a:ea typeface="Calibri"/>
              </a:rPr>
              <a:t> державного боргу як </a:t>
            </a:r>
            <a:r>
              <a:rPr lang="ru-RU" sz="2400" dirty="0" err="1">
                <a:solidFill>
                  <a:prstClr val="black"/>
                </a:solidFill>
                <a:latin typeface="Times New Roman"/>
                <a:ea typeface="Calibri"/>
              </a:rPr>
              <a:t>внутрішнього</a:t>
            </a:r>
            <a:r>
              <a:rPr lang="ru-RU" sz="2400" dirty="0">
                <a:solidFill>
                  <a:prstClr val="black"/>
                </a:solidFill>
                <a:latin typeface="Times New Roman"/>
                <a:ea typeface="Calibri"/>
              </a:rPr>
              <a:t>, так і </a:t>
            </a:r>
            <a:r>
              <a:rPr lang="ru-RU" sz="2400" dirty="0" err="1">
                <a:solidFill>
                  <a:prstClr val="black"/>
                </a:solidFill>
                <a:latin typeface="Times New Roman"/>
                <a:ea typeface="Calibri"/>
              </a:rPr>
              <a:t>зовнішнього</a:t>
            </a:r>
            <a:r>
              <a:rPr lang="ru-RU" sz="2400" dirty="0">
                <a:solidFill>
                  <a:prstClr val="black"/>
                </a:solidFill>
                <a:latin typeface="Times New Roman"/>
                <a:ea typeface="Calibri"/>
              </a:rPr>
              <a:t>, а </a:t>
            </a:r>
            <a:r>
              <a:rPr lang="ru-RU" sz="2400" dirty="0" err="1">
                <a:solidFill>
                  <a:prstClr val="black"/>
                </a:solidFill>
                <a:latin typeface="Times New Roman"/>
                <a:ea typeface="Calibri"/>
              </a:rPr>
              <a:t>також</a:t>
            </a:r>
            <a:r>
              <a:rPr lang="ru-RU" sz="2400" dirty="0">
                <a:solidFill>
                  <a:prstClr val="black"/>
                </a:solidFill>
                <a:latin typeface="Times New Roman"/>
                <a:ea typeface="Calibri"/>
              </a:rPr>
              <a:t> </a:t>
            </a:r>
            <a:r>
              <a:rPr lang="ru-RU" sz="2400" dirty="0" err="1">
                <a:solidFill>
                  <a:prstClr val="black"/>
                </a:solidFill>
                <a:latin typeface="Times New Roman"/>
                <a:ea typeface="Calibri"/>
              </a:rPr>
              <a:t>процентів</a:t>
            </a:r>
            <a:r>
              <a:rPr lang="ru-RU" sz="2400" dirty="0">
                <a:solidFill>
                  <a:prstClr val="black"/>
                </a:solidFill>
                <a:latin typeface="Times New Roman"/>
                <a:ea typeface="Calibri"/>
              </a:rPr>
              <a:t> за ним. </a:t>
            </a:r>
            <a:endParaRPr lang="ru-RU" sz="2400" dirty="0"/>
          </a:p>
        </p:txBody>
      </p:sp>
    </p:spTree>
    <p:extLst>
      <p:ext uri="{BB962C8B-B14F-4D97-AF65-F5344CB8AC3E}">
        <p14:creationId xmlns:p14="http://schemas.microsoft.com/office/powerpoint/2010/main" val="23530282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7504" y="332656"/>
            <a:ext cx="8784976" cy="5317353"/>
          </a:xfrm>
          <a:prstGeom prst="rect">
            <a:avLst/>
          </a:prstGeom>
        </p:spPr>
        <p:txBody>
          <a:bodyPr wrap="square">
            <a:spAutoFit/>
          </a:bodyPr>
          <a:lstStyle/>
          <a:p>
            <a:pPr algn="just">
              <a:lnSpc>
                <a:spcPct val="115000"/>
              </a:lnSpc>
              <a:spcAft>
                <a:spcPts val="1000"/>
              </a:spcAft>
            </a:pPr>
            <a:r>
              <a:rPr lang="ru-RU" sz="3200" b="1" dirty="0">
                <a:latin typeface="Times New Roman" pitchFamily="18" charset="0"/>
                <a:ea typeface="Calibri"/>
                <a:cs typeface="Times New Roman" pitchFamily="18" charset="0"/>
              </a:rPr>
              <a:t>1991 р.- І половина 1994 р.</a:t>
            </a:r>
          </a:p>
          <a:p>
            <a:pPr algn="just">
              <a:lnSpc>
                <a:spcPct val="115000"/>
              </a:lnSpc>
              <a:spcAft>
                <a:spcPts val="1000"/>
              </a:spcAft>
            </a:pPr>
            <a:r>
              <a:rPr lang="ru-RU" sz="3200" dirty="0">
                <a:latin typeface="Times New Roman" pitchFamily="18" charset="0"/>
                <a:ea typeface="Calibri"/>
                <a:cs typeface="Times New Roman" pitchFamily="18" charset="0"/>
              </a:rPr>
              <a:t> </a:t>
            </a:r>
            <a:r>
              <a:rPr lang="en-US" sz="3200" dirty="0" smtClean="0">
                <a:latin typeface="Times New Roman" pitchFamily="18" charset="0"/>
                <a:ea typeface="Calibri"/>
                <a:cs typeface="Times New Roman" pitchFamily="18" charset="0"/>
              </a:rPr>
              <a:t>	</a:t>
            </a:r>
            <a:r>
              <a:rPr lang="ru-RU" sz="3200" dirty="0" err="1" smtClean="0">
                <a:latin typeface="Times New Roman" pitchFamily="18" charset="0"/>
                <a:ea typeface="Calibri"/>
                <a:cs typeface="Times New Roman" pitchFamily="18" charset="0"/>
              </a:rPr>
              <a:t>Безсистемне</a:t>
            </a:r>
            <a:r>
              <a:rPr lang="ru-RU" sz="3200" dirty="0" smtClean="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утворення</a:t>
            </a:r>
            <a:r>
              <a:rPr lang="ru-RU" sz="3200" dirty="0">
                <a:latin typeface="Times New Roman" pitchFamily="18" charset="0"/>
                <a:ea typeface="Calibri"/>
                <a:cs typeface="Times New Roman" pitchFamily="18" charset="0"/>
              </a:rPr>
              <a:t> і </a:t>
            </a:r>
            <a:r>
              <a:rPr lang="ru-RU" sz="3200" dirty="0" err="1">
                <a:latin typeface="Times New Roman" pitchFamily="18" charset="0"/>
                <a:ea typeface="Calibri"/>
                <a:cs typeface="Times New Roman" pitchFamily="18" charset="0"/>
              </a:rPr>
              <a:t>нагромадження</a:t>
            </a:r>
            <a:r>
              <a:rPr lang="ru-RU" sz="3200" dirty="0">
                <a:latin typeface="Times New Roman" pitchFamily="18" charset="0"/>
                <a:ea typeface="Calibri"/>
                <a:cs typeface="Times New Roman" pitchFamily="18" charset="0"/>
              </a:rPr>
              <a:t> боргу. </a:t>
            </a:r>
            <a:r>
              <a:rPr lang="ru-RU" sz="3200" dirty="0" err="1">
                <a:latin typeface="Times New Roman" pitchFamily="18" charset="0"/>
                <a:ea typeface="Calibri"/>
                <a:cs typeface="Times New Roman" pitchFamily="18" charset="0"/>
              </a:rPr>
              <a:t>Залучалися</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прямі</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кредити</a:t>
            </a:r>
            <a:r>
              <a:rPr lang="ru-RU" sz="3200" dirty="0">
                <a:latin typeface="Times New Roman" pitchFamily="18" charset="0"/>
                <a:ea typeface="Calibri"/>
                <a:cs typeface="Times New Roman" pitchFamily="18" charset="0"/>
              </a:rPr>
              <a:t> НБУ, надавались </a:t>
            </a:r>
            <a:r>
              <a:rPr lang="ru-RU" sz="3200" dirty="0" err="1">
                <a:latin typeface="Times New Roman" pitchFamily="18" charset="0"/>
                <a:ea typeface="Calibri"/>
                <a:cs typeface="Times New Roman" pitchFamily="18" charset="0"/>
              </a:rPr>
              <a:t>урядові</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гарантії</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щодо</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іноземних</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кредитів</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українським</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підприємствам</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урегульовувалися</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боргові</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взаємовідносини</a:t>
            </a:r>
            <a:r>
              <a:rPr lang="ru-RU" sz="3200" dirty="0">
                <a:latin typeface="Times New Roman" pitchFamily="18" charset="0"/>
                <a:ea typeface="Calibri"/>
                <a:cs typeface="Times New Roman" pitchFamily="18" charset="0"/>
              </a:rPr>
              <a:t> з </a:t>
            </a:r>
            <a:r>
              <a:rPr lang="ru-RU" sz="3200" dirty="0" err="1">
                <a:latin typeface="Times New Roman" pitchFamily="18" charset="0"/>
                <a:ea typeface="Calibri"/>
                <a:cs typeface="Times New Roman" pitchFamily="18" charset="0"/>
              </a:rPr>
              <a:t>Російською</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Федерацією</a:t>
            </a:r>
            <a:r>
              <a:rPr lang="ru-RU" sz="3200" dirty="0">
                <a:latin typeface="Times New Roman" pitchFamily="18" charset="0"/>
                <a:ea typeface="Calibri"/>
                <a:cs typeface="Times New Roman" pitchFamily="18" charset="0"/>
              </a:rPr>
              <a:t> На початок 1994 р. </a:t>
            </a:r>
            <a:r>
              <a:rPr lang="ru-RU" sz="3200" dirty="0" err="1">
                <a:latin typeface="Times New Roman" pitchFamily="18" charset="0"/>
                <a:ea typeface="Calibri"/>
                <a:cs typeface="Times New Roman" pitchFamily="18" charset="0"/>
              </a:rPr>
              <a:t>державний</a:t>
            </a:r>
            <a:r>
              <a:rPr lang="ru-RU" sz="3200" dirty="0">
                <a:latin typeface="Times New Roman" pitchFamily="18" charset="0"/>
                <a:ea typeface="Calibri"/>
                <a:cs typeface="Times New Roman" pitchFamily="18" charset="0"/>
              </a:rPr>
              <a:t> борг </a:t>
            </a:r>
            <a:r>
              <a:rPr lang="ru-RU" sz="3200" dirty="0" err="1">
                <a:latin typeface="Times New Roman" pitchFamily="18" charset="0"/>
                <a:ea typeface="Calibri"/>
                <a:cs typeface="Times New Roman" pitchFamily="18" charset="0"/>
              </a:rPr>
              <a:t>України</a:t>
            </a:r>
            <a:r>
              <a:rPr lang="ru-RU" sz="3200" dirty="0">
                <a:latin typeface="Times New Roman" pitchFamily="18" charset="0"/>
                <a:ea typeface="Calibri"/>
                <a:cs typeface="Times New Roman" pitchFamily="18" charset="0"/>
              </a:rPr>
              <a:t> становив 4,8 млрд. дол. (у тому </a:t>
            </a:r>
            <a:r>
              <a:rPr lang="ru-RU" sz="3200" dirty="0" err="1">
                <a:latin typeface="Times New Roman" pitchFamily="18" charset="0"/>
                <a:ea typeface="Calibri"/>
                <a:cs typeface="Times New Roman" pitchFamily="18" charset="0"/>
              </a:rPr>
              <a:t>числі</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зовнішній</a:t>
            </a:r>
            <a:r>
              <a:rPr lang="ru-RU" sz="3200" dirty="0">
                <a:latin typeface="Times New Roman" pitchFamily="18" charset="0"/>
                <a:ea typeface="Calibri"/>
                <a:cs typeface="Times New Roman" pitchFamily="18" charset="0"/>
              </a:rPr>
              <a:t> — 75 %).</a:t>
            </a:r>
            <a:endParaRPr lang="ru-RU"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1512876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640960" cy="5445593"/>
          </a:xfrm>
          <a:prstGeom prst="rect">
            <a:avLst/>
          </a:prstGeom>
        </p:spPr>
        <p:txBody>
          <a:bodyPr wrap="square">
            <a:spAutoFit/>
          </a:bodyPr>
          <a:lstStyle/>
          <a:p>
            <a:pPr algn="just">
              <a:lnSpc>
                <a:spcPct val="115000"/>
              </a:lnSpc>
              <a:spcAft>
                <a:spcPts val="1000"/>
              </a:spcAft>
            </a:pPr>
            <a:r>
              <a:rPr lang="ru-RU" sz="3200" b="1" dirty="0">
                <a:latin typeface="Times New Roman" pitchFamily="18" charset="0"/>
                <a:ea typeface="Calibri"/>
                <a:cs typeface="Times New Roman" pitchFamily="18" charset="0"/>
              </a:rPr>
              <a:t>ІІ половина 1994 р. — І половина 1997. </a:t>
            </a:r>
          </a:p>
          <a:p>
            <a:pPr algn="just">
              <a:lnSpc>
                <a:spcPct val="115000"/>
              </a:lnSpc>
              <a:spcAft>
                <a:spcPts val="1000"/>
              </a:spcAft>
            </a:pPr>
            <a:r>
              <a:rPr lang="ru-RU" sz="3200" dirty="0">
                <a:latin typeface="Times New Roman" pitchFamily="18" charset="0"/>
                <a:ea typeface="Calibri"/>
                <a:cs typeface="Times New Roman" pitchFamily="18" charset="0"/>
              </a:rPr>
              <a:t> </a:t>
            </a:r>
          </a:p>
          <a:p>
            <a:pPr algn="just">
              <a:lnSpc>
                <a:spcPct val="115000"/>
              </a:lnSpc>
              <a:spcAft>
                <a:spcPts val="1000"/>
              </a:spcAft>
            </a:pPr>
            <a:r>
              <a:rPr lang="ru-RU" sz="3200" dirty="0" err="1">
                <a:latin typeface="Times New Roman" pitchFamily="18" charset="0"/>
                <a:ea typeface="Calibri"/>
                <a:cs typeface="Times New Roman" pitchFamily="18" charset="0"/>
              </a:rPr>
              <a:t>Поряд</a:t>
            </a:r>
            <a:r>
              <a:rPr lang="ru-RU" sz="3200" dirty="0">
                <a:latin typeface="Times New Roman" pitchFamily="18" charset="0"/>
                <a:ea typeface="Calibri"/>
                <a:cs typeface="Times New Roman" pitchFamily="18" charset="0"/>
              </a:rPr>
              <a:t> з </a:t>
            </a:r>
            <a:r>
              <a:rPr lang="ru-RU" sz="3200" dirty="0" err="1">
                <a:latin typeface="Times New Roman" pitchFamily="18" charset="0"/>
                <a:ea typeface="Calibri"/>
                <a:cs typeface="Times New Roman" pitchFamily="18" charset="0"/>
              </a:rPr>
              <a:t>продовженням</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боргової</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політики</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попередніх</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років</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активізувалися</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зв'язки</a:t>
            </a:r>
            <a:r>
              <a:rPr lang="ru-RU" sz="3200" dirty="0">
                <a:latin typeface="Times New Roman" pitchFamily="18" charset="0"/>
                <a:ea typeface="Calibri"/>
                <a:cs typeface="Times New Roman" pitchFamily="18" charset="0"/>
              </a:rPr>
              <a:t> з </a:t>
            </a:r>
            <a:r>
              <a:rPr lang="ru-RU" sz="3200" dirty="0" err="1">
                <a:latin typeface="Times New Roman" pitchFamily="18" charset="0"/>
                <a:ea typeface="Calibri"/>
                <a:cs typeface="Times New Roman" pitchFamily="18" charset="0"/>
              </a:rPr>
              <a:t>міжнародними</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фінансовими</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організаціями</a:t>
            </a:r>
            <a:r>
              <a:rPr lang="ru-RU" sz="3200" dirty="0">
                <a:latin typeface="Times New Roman" pitchFamily="18" charset="0"/>
                <a:ea typeface="Calibri"/>
                <a:cs typeface="Times New Roman" pitchFamily="18" charset="0"/>
              </a:rPr>
              <a:t>. За </a:t>
            </a:r>
            <a:r>
              <a:rPr lang="ru-RU" sz="3200" dirty="0" err="1">
                <a:latin typeface="Times New Roman" pitchFamily="18" charset="0"/>
                <a:ea typeface="Calibri"/>
                <a:cs typeface="Times New Roman" pitchFamily="18" charset="0"/>
              </a:rPr>
              <a:t>цей</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період</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зовнішній</a:t>
            </a:r>
            <a:r>
              <a:rPr lang="ru-RU" sz="3200" dirty="0">
                <a:latin typeface="Times New Roman" pitchFamily="18" charset="0"/>
                <a:ea typeface="Calibri"/>
                <a:cs typeface="Times New Roman" pitchFamily="18" charset="0"/>
              </a:rPr>
              <a:t> борг </a:t>
            </a:r>
            <a:r>
              <a:rPr lang="ru-RU" sz="3200" dirty="0" err="1">
                <a:latin typeface="Times New Roman" pitchFamily="18" charset="0"/>
                <a:ea typeface="Calibri"/>
                <a:cs typeface="Times New Roman" pitchFamily="18" charset="0"/>
              </a:rPr>
              <a:t>зріс</a:t>
            </a:r>
            <a:r>
              <a:rPr lang="ru-RU" sz="3200" dirty="0">
                <a:latin typeface="Times New Roman" pitchFamily="18" charset="0"/>
                <a:ea typeface="Calibri"/>
                <a:cs typeface="Times New Roman" pitchFamily="18" charset="0"/>
              </a:rPr>
              <a:t> на 56 </a:t>
            </a:r>
            <a:r>
              <a:rPr lang="ru-RU" sz="3200" dirty="0" smtClean="0">
                <a:latin typeface="Times New Roman" pitchFamily="18" charset="0"/>
                <a:ea typeface="Calibri"/>
                <a:cs typeface="Times New Roman" pitchFamily="18" charset="0"/>
              </a:rPr>
              <a:t>%.</a:t>
            </a:r>
            <a:r>
              <a:rPr lang="en-US" sz="3200" dirty="0" smtClean="0">
                <a:latin typeface="Times New Roman" pitchFamily="18" charset="0"/>
                <a:ea typeface="Calibri"/>
                <a:cs typeface="Times New Roman" pitchFamily="18" charset="0"/>
              </a:rPr>
              <a:t> </a:t>
            </a:r>
            <a:r>
              <a:rPr lang="ru-RU" sz="3200" dirty="0" err="1" smtClean="0">
                <a:latin typeface="Times New Roman" pitchFamily="18" charset="0"/>
                <a:ea typeface="Calibri"/>
                <a:cs typeface="Times New Roman" pitchFamily="18" charset="0"/>
              </a:rPr>
              <a:t>Починаючи</a:t>
            </a:r>
            <a:r>
              <a:rPr lang="ru-RU" sz="3200" dirty="0" smtClean="0">
                <a:latin typeface="Times New Roman" pitchFamily="18" charset="0"/>
                <a:ea typeface="Calibri"/>
                <a:cs typeface="Times New Roman" pitchFamily="18" charset="0"/>
              </a:rPr>
              <a:t> </a:t>
            </a:r>
            <a:r>
              <a:rPr lang="ru-RU" sz="3200" dirty="0">
                <a:latin typeface="Times New Roman" pitchFamily="18" charset="0"/>
                <a:ea typeface="Calibri"/>
                <a:cs typeface="Times New Roman" pitchFamily="18" charset="0"/>
              </a:rPr>
              <a:t>з 1995 р. </a:t>
            </a:r>
            <a:r>
              <a:rPr lang="ru-RU" sz="3200" dirty="0" err="1">
                <a:latin typeface="Times New Roman" pitchFamily="18" charset="0"/>
                <a:ea typeface="Calibri"/>
                <a:cs typeface="Times New Roman" pitchFamily="18" charset="0"/>
              </a:rPr>
              <a:t>внутрішній</a:t>
            </a:r>
            <a:r>
              <a:rPr lang="ru-RU" sz="3200" dirty="0">
                <a:latin typeface="Times New Roman" pitchFamily="18" charset="0"/>
                <a:ea typeface="Calibri"/>
                <a:cs typeface="Times New Roman" pitchFamily="18" charset="0"/>
              </a:rPr>
              <a:t> борг </a:t>
            </a:r>
            <a:r>
              <a:rPr lang="ru-RU" sz="3200" dirty="0" err="1">
                <a:latin typeface="Times New Roman" pitchFamily="18" charset="0"/>
                <a:ea typeface="Calibri"/>
                <a:cs typeface="Times New Roman" pitchFamily="18" charset="0"/>
              </a:rPr>
              <a:t>формується</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переважно</a:t>
            </a:r>
            <a:r>
              <a:rPr lang="ru-RU" sz="3200" dirty="0">
                <a:latin typeface="Times New Roman" pitchFamily="18" charset="0"/>
                <a:ea typeface="Calibri"/>
                <a:cs typeface="Times New Roman" pitchFamily="18" charset="0"/>
              </a:rPr>
              <a:t> шляхом </a:t>
            </a:r>
            <a:r>
              <a:rPr lang="ru-RU" sz="3200" dirty="0" err="1">
                <a:latin typeface="Times New Roman" pitchFamily="18" charset="0"/>
                <a:ea typeface="Calibri"/>
                <a:cs typeface="Times New Roman" pitchFamily="18" charset="0"/>
              </a:rPr>
              <a:t>розміщення</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облігацій</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внутрішньої</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державної</a:t>
            </a:r>
            <a:r>
              <a:rPr lang="ru-RU" sz="3200" dirty="0">
                <a:latin typeface="Times New Roman" pitchFamily="18" charset="0"/>
                <a:ea typeface="Calibri"/>
                <a:cs typeface="Times New Roman" pitchFamily="18" charset="0"/>
              </a:rPr>
              <a:t> </a:t>
            </a:r>
            <a:r>
              <a:rPr lang="ru-RU" sz="3200" dirty="0" err="1">
                <a:latin typeface="Times New Roman" pitchFamily="18" charset="0"/>
                <a:ea typeface="Calibri"/>
                <a:cs typeface="Times New Roman" pitchFamily="18" charset="0"/>
              </a:rPr>
              <a:t>позики</a:t>
            </a:r>
            <a:r>
              <a:rPr lang="ru-RU" sz="3200" dirty="0">
                <a:latin typeface="Times New Roman" pitchFamily="18" charset="0"/>
                <a:ea typeface="Calibri"/>
                <a:cs typeface="Times New Roman" pitchFamily="18" charset="0"/>
              </a:rPr>
              <a:t>. </a:t>
            </a:r>
            <a:endParaRPr lang="ru-RU"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6862504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784976" cy="6001643"/>
          </a:xfrm>
          <a:prstGeom prst="rect">
            <a:avLst/>
          </a:prstGeom>
        </p:spPr>
        <p:txBody>
          <a:bodyPr wrap="square">
            <a:spAutoFit/>
          </a:bodyPr>
          <a:lstStyle/>
          <a:p>
            <a:pPr algn="just">
              <a:spcAft>
                <a:spcPts val="0"/>
              </a:spcAft>
            </a:pPr>
            <a:r>
              <a:rPr lang="en-US" sz="3200" b="1" dirty="0" smtClean="0">
                <a:latin typeface="Times New Roman" pitchFamily="18" charset="0"/>
                <a:ea typeface="Times New Roman"/>
                <a:cs typeface="Times New Roman" pitchFamily="18" charset="0"/>
              </a:rPr>
              <a:t>	</a:t>
            </a:r>
            <a:r>
              <a:rPr lang="uk-UA" sz="3200" b="1" dirty="0" smtClean="0">
                <a:latin typeface="Times New Roman" pitchFamily="18" charset="0"/>
                <a:ea typeface="Times New Roman"/>
                <a:cs typeface="Times New Roman" pitchFamily="18" charset="0"/>
              </a:rPr>
              <a:t>Економічна </a:t>
            </a:r>
            <a:r>
              <a:rPr lang="uk-UA" sz="3200" b="1" dirty="0">
                <a:latin typeface="Times New Roman" pitchFamily="18" charset="0"/>
                <a:ea typeface="Times New Roman"/>
                <a:cs typeface="Times New Roman" pitchFamily="18" charset="0"/>
              </a:rPr>
              <a:t>криза, яка набула розвитку в Україні, починаючи з вересня 2008 року, здобуває все більшу глибину. Підсумки січня 2009 року засвідчили продовження низхідної динаміки переважної більшості макроекономічних показників. При цьому криза набуває дедалі ширших вимірів, розповсюджуючись на грошово-кредитну, фіскальну, соціальну сфери, невпинно погіршуючи соціальне самопочуття та очікування суб’єктів ринку й пересічних громадян. </a:t>
            </a:r>
            <a:endParaRPr lang="ru-RU"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8551674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6186309"/>
          </a:xfrm>
          <a:prstGeom prst="rect">
            <a:avLst/>
          </a:prstGeom>
        </p:spPr>
        <p:txBody>
          <a:bodyPr wrap="square">
            <a:spAutoFit/>
          </a:bodyPr>
          <a:lstStyle/>
          <a:p>
            <a:pPr algn="just">
              <a:spcAft>
                <a:spcPts val="0"/>
              </a:spcAft>
            </a:pPr>
            <a:r>
              <a:rPr lang="uk-UA" b="1" dirty="0">
                <a:latin typeface="Arial"/>
                <a:ea typeface="Times New Roman"/>
              </a:rPr>
              <a:t>Підґрунтям економічної дестабілізації в Україні стали довгострокові системні суперечності:</a:t>
            </a:r>
            <a:endParaRPr lang="ru-RU" sz="2800" dirty="0">
              <a:latin typeface="Times New Roman"/>
              <a:ea typeface="Times New Roman"/>
            </a:endParaRPr>
          </a:p>
          <a:p>
            <a:pPr marL="342900" lvl="0" indent="-342900" algn="just">
              <a:spcAft>
                <a:spcPts val="0"/>
              </a:spcAft>
              <a:buFont typeface="Times New Roman"/>
              <a:buChar char="-"/>
            </a:pPr>
            <a:r>
              <a:rPr lang="uk-UA" b="1" dirty="0">
                <a:latin typeface="Arial"/>
                <a:ea typeface="Times New Roman"/>
              </a:rPr>
              <a:t> надмірна частка споживання та недостатні обсяги нагромадження в умовах нерозвиненості внутрішнього ринку,</a:t>
            </a:r>
            <a:r>
              <a:rPr lang="uk-UA" dirty="0">
                <a:latin typeface="Arial"/>
                <a:ea typeface="Times New Roman"/>
              </a:rPr>
              <a:t> що призвело до необхідності покриття надлишку внутрішнього попиту за рахунок випереджаючого зростання імпорту, а відтак – стабільного погіршення сальдо зовнішньої торгівлі та ризиків валютної дестабілізації; </a:t>
            </a:r>
            <a:endParaRPr lang="ru-RU" sz="2800" dirty="0">
              <a:latin typeface="Times New Roman"/>
              <a:ea typeface="Times New Roman"/>
            </a:endParaRPr>
          </a:p>
          <a:p>
            <a:pPr marL="342900" lvl="0" indent="-342900" algn="just">
              <a:spcAft>
                <a:spcPts val="0"/>
              </a:spcAft>
              <a:buFont typeface="Times New Roman"/>
              <a:buChar char="-"/>
            </a:pPr>
            <a:r>
              <a:rPr lang="uk-UA" b="1" dirty="0">
                <a:latin typeface="Arial"/>
                <a:ea typeface="Times New Roman"/>
              </a:rPr>
              <a:t>інституційна нерозвиненість фінансової системи та вузькість механізмів рефінансування банківської системи, </a:t>
            </a:r>
            <a:r>
              <a:rPr lang="uk-UA" dirty="0">
                <a:latin typeface="Arial"/>
                <a:ea typeface="Times New Roman"/>
              </a:rPr>
              <a:t>що обумовило активний вихід комерційних банків на зовнішні ринки запозичень, причому використання споживчих кредитів зосередилося насамперед на придбанні товарів імпортного асортименту та в іпотечному сегменті ринку; </a:t>
            </a:r>
            <a:endParaRPr lang="ru-RU" sz="2800" dirty="0">
              <a:latin typeface="Times New Roman"/>
              <a:ea typeface="Times New Roman"/>
            </a:endParaRPr>
          </a:p>
          <a:p>
            <a:pPr marL="342900" lvl="0" indent="-342900" algn="just">
              <a:spcAft>
                <a:spcPts val="0"/>
              </a:spcAft>
              <a:buFont typeface="Times New Roman"/>
              <a:buChar char="-"/>
            </a:pPr>
            <a:r>
              <a:rPr lang="uk-UA" b="1" dirty="0">
                <a:latin typeface="Arial"/>
                <a:ea typeface="Times New Roman"/>
              </a:rPr>
              <a:t>несприятливі умови для довгострокового інвестування,</a:t>
            </a:r>
            <a:r>
              <a:rPr lang="uk-UA" dirty="0">
                <a:latin typeface="Arial"/>
                <a:ea typeface="Times New Roman"/>
              </a:rPr>
              <a:t> що обумовило переважаючу інвестиційну привабливість секторів з високою ліквідністю та якнайшвидшим обігом коштів, випереджаючі темпи інвестування в сектори, які здійснюють перерозподіл сукупного продукту, над інвестиціями у виробництво, що посилювало ризики нестабільності фінансової системи та інфляційний потенціал;</a:t>
            </a:r>
            <a:endParaRPr lang="ru-RU" sz="2800" dirty="0">
              <a:latin typeface="Times New Roman"/>
              <a:ea typeface="Times New Roman"/>
            </a:endParaRPr>
          </a:p>
          <a:p>
            <a:pPr marL="342900" lvl="0" indent="-342900" algn="just">
              <a:spcAft>
                <a:spcPts val="0"/>
              </a:spcAft>
              <a:buFont typeface="Times New Roman"/>
              <a:buChar char="-"/>
            </a:pPr>
            <a:r>
              <a:rPr lang="uk-UA" b="1" dirty="0">
                <a:latin typeface="Arial"/>
                <a:ea typeface="Times New Roman"/>
              </a:rPr>
              <a:t>концентрація експортної спеціалізації України на невеликій кількості товарних груп</a:t>
            </a:r>
            <a:r>
              <a:rPr lang="uk-UA" dirty="0">
                <a:latin typeface="Arial"/>
                <a:ea typeface="Times New Roman"/>
              </a:rPr>
              <a:t> при зростанні відкритості економіки, що сформувало високу залежність економічної динаміки та фінансового становища від кон’юнктури зовнішніх ринків. </a:t>
            </a:r>
            <a:endParaRPr lang="ru-RU" sz="2800" dirty="0">
              <a:effectLst/>
              <a:latin typeface="Times New Roman"/>
              <a:ea typeface="Times New Roman"/>
            </a:endParaRPr>
          </a:p>
        </p:txBody>
      </p:sp>
    </p:spTree>
    <p:extLst>
      <p:ext uri="{BB962C8B-B14F-4D97-AF65-F5344CB8AC3E}">
        <p14:creationId xmlns:p14="http://schemas.microsoft.com/office/powerpoint/2010/main" val="1508905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640960" cy="906723"/>
          </a:xfrm>
          <a:prstGeom prst="rect">
            <a:avLst/>
          </a:prstGeom>
        </p:spPr>
        <p:txBody>
          <a:bodyPr wrap="square">
            <a:spAutoFit/>
          </a:bodyPr>
          <a:lstStyle/>
          <a:p>
            <a:pPr marR="76200" lvl="0">
              <a:lnSpc>
                <a:spcPct val="108000"/>
              </a:lnSpc>
              <a:spcAft>
                <a:spcPts val="0"/>
              </a:spcAft>
              <a:tabLst>
                <a:tab pos="571500" algn="l"/>
              </a:tabLst>
            </a:pPr>
            <a:r>
              <a:rPr lang="uk-UA" sz="2400" b="1" dirty="0" smtClean="0">
                <a:latin typeface="Times New Roman"/>
                <a:ea typeface="Times New Roman"/>
              </a:rPr>
              <a:t>2. Складові </a:t>
            </a:r>
            <a:r>
              <a:rPr lang="uk-UA" sz="2400" b="1" dirty="0">
                <a:latin typeface="Times New Roman"/>
                <a:ea typeface="Times New Roman"/>
              </a:rPr>
              <a:t>та види фінансової політики</a:t>
            </a:r>
            <a:r>
              <a:rPr lang="ru-RU" sz="2400" b="1" dirty="0">
                <a:latin typeface="Times New Roman"/>
                <a:ea typeface="Times New Roman"/>
              </a:rPr>
              <a:t>.</a:t>
            </a:r>
            <a:endParaRPr lang="ru-RU" sz="2400" dirty="0">
              <a:latin typeface="Times New Roman"/>
              <a:ea typeface="Times New Roman"/>
            </a:endParaRPr>
          </a:p>
          <a:p>
            <a:pPr indent="191135" algn="just">
              <a:lnSpc>
                <a:spcPct val="150000"/>
              </a:lnSpc>
              <a:spcAft>
                <a:spcPts val="0"/>
              </a:spcAft>
            </a:pPr>
            <a:r>
              <a:rPr lang="ru-RU" b="1" dirty="0">
                <a:latin typeface="Times New Roman"/>
                <a:ea typeface="Times New Roman"/>
              </a:rPr>
              <a:t> </a:t>
            </a:r>
            <a:endParaRPr lang="ru-RU" sz="1600" dirty="0">
              <a:effectLst/>
              <a:latin typeface="Times New Roman"/>
              <a:ea typeface="Times New Roman"/>
            </a:endParaRPr>
          </a:p>
        </p:txBody>
      </p:sp>
      <p:sp>
        <p:nvSpPr>
          <p:cNvPr id="5" name="Прямоугольник 4"/>
          <p:cNvSpPr/>
          <p:nvPr/>
        </p:nvSpPr>
        <p:spPr>
          <a:xfrm>
            <a:off x="323528" y="620688"/>
            <a:ext cx="8640960" cy="6771084"/>
          </a:xfrm>
          <a:prstGeom prst="rect">
            <a:avLst/>
          </a:prstGeom>
        </p:spPr>
        <p:txBody>
          <a:bodyPr wrap="square">
            <a:spAutoFit/>
          </a:bodyPr>
          <a:lstStyle/>
          <a:p>
            <a:r>
              <a:rPr lang="en-US" sz="2200" b="1" dirty="0" smtClean="0">
                <a:latin typeface="Times New Roman"/>
                <a:ea typeface="Times New Roman"/>
              </a:rPr>
              <a:t>	</a:t>
            </a:r>
            <a:r>
              <a:rPr lang="uk-UA" sz="2200" b="1" dirty="0" smtClean="0">
                <a:latin typeface="Times New Roman"/>
                <a:ea typeface="Times New Roman"/>
              </a:rPr>
              <a:t>Монетарна</a:t>
            </a:r>
            <a:r>
              <a:rPr lang="uk-UA" sz="2200" dirty="0" smtClean="0">
                <a:latin typeface="Times New Roman"/>
                <a:ea typeface="Times New Roman"/>
              </a:rPr>
              <a:t> </a:t>
            </a:r>
            <a:r>
              <a:rPr lang="uk-UA" sz="2200" dirty="0">
                <a:latin typeface="Times New Roman"/>
                <a:ea typeface="Times New Roman"/>
              </a:rPr>
              <a:t>політика являє собою комплекс дій та заходів у сфері грошового ринку. Її механізм засновується на пропозиції грошей та їх вартості як фінансових ресурсів. </a:t>
            </a:r>
            <a:endParaRPr lang="en-US" sz="2200" dirty="0" smtClean="0">
              <a:latin typeface="Times New Roman"/>
              <a:ea typeface="Times New Roman"/>
            </a:endParaRPr>
          </a:p>
          <a:p>
            <a:pPr algn="just"/>
            <a:r>
              <a:rPr lang="en-US" sz="2200" dirty="0">
                <a:latin typeface="Times New Roman"/>
              </a:rPr>
              <a:t>	</a:t>
            </a:r>
            <a:endParaRPr lang="en-US" sz="2200" b="1" dirty="0" smtClean="0">
              <a:latin typeface="Times New Roman"/>
            </a:endParaRPr>
          </a:p>
          <a:p>
            <a:pPr algn="just"/>
            <a:r>
              <a:rPr lang="en-US" sz="2200" b="1" dirty="0">
                <a:latin typeface="Times New Roman"/>
                <a:cs typeface="Times New Roman" pitchFamily="18" charset="0"/>
              </a:rPr>
              <a:t>	</a:t>
            </a:r>
            <a:r>
              <a:rPr lang="ru-RU" sz="2200" b="1" dirty="0" err="1" smtClean="0">
                <a:latin typeface="Times New Roman" pitchFamily="18" charset="0"/>
                <a:cs typeface="Times New Roman" pitchFamily="18" charset="0"/>
              </a:rPr>
              <a:t>Розвиток</a:t>
            </a:r>
            <a:r>
              <a:rPr lang="ru-RU" sz="2200" b="1" dirty="0" smtClean="0">
                <a:latin typeface="Times New Roman" pitchFamily="18" charset="0"/>
                <a:cs typeface="Times New Roman" pitchFamily="18" charset="0"/>
              </a:rPr>
              <a:t> </a:t>
            </a:r>
            <a:r>
              <a:rPr lang="ru-RU" sz="2200" b="1" dirty="0" err="1">
                <a:latin typeface="Times New Roman" pitchFamily="18" charset="0"/>
                <a:cs typeface="Times New Roman" pitchFamily="18" charset="0"/>
              </a:rPr>
              <a:t>грошово-кредитної</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політики</a:t>
            </a:r>
            <a:r>
              <a:rPr lang="ru-RU" sz="2200" b="1" dirty="0">
                <a:latin typeface="Times New Roman" pitchFamily="18" charset="0"/>
                <a:cs typeface="Times New Roman" pitchFamily="18" charset="0"/>
              </a:rPr>
              <a:t> в </a:t>
            </a:r>
            <a:r>
              <a:rPr lang="ru-RU" sz="2200" b="1" dirty="0" err="1">
                <a:latin typeface="Times New Roman" pitchFamily="18" charset="0"/>
                <a:cs typeface="Times New Roman" pitchFamily="18" charset="0"/>
              </a:rPr>
              <a:t>Україні</a:t>
            </a:r>
            <a:r>
              <a:rPr lang="ru-RU" sz="2200" b="1" dirty="0">
                <a:latin typeface="Times New Roman" pitchFamily="18" charset="0"/>
                <a:cs typeface="Times New Roman" pitchFamily="18" charset="0"/>
              </a:rPr>
              <a:t> </a:t>
            </a:r>
            <a:r>
              <a:rPr lang="ru-RU" sz="2200" dirty="0" err="1">
                <a:latin typeface="Times New Roman" pitchFamily="18" charset="0"/>
                <a:cs typeface="Times New Roman" pitchFamily="18" charset="0"/>
              </a:rPr>
              <a:t>починається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із</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розпадом</a:t>
            </a:r>
            <a:r>
              <a:rPr lang="ru-RU" sz="2200" dirty="0">
                <a:latin typeface="Times New Roman" pitchFamily="18" charset="0"/>
                <a:cs typeface="Times New Roman" pitchFamily="18" charset="0"/>
              </a:rPr>
              <a:t> СРСР та </a:t>
            </a:r>
            <a:r>
              <a:rPr lang="ru-RU" sz="2200" dirty="0" err="1">
                <a:latin typeface="Times New Roman" pitchFamily="18" charset="0"/>
                <a:cs typeface="Times New Roman" pitchFamily="18" charset="0"/>
              </a:rPr>
              <a:t>прийняттям</a:t>
            </a:r>
            <a:r>
              <a:rPr lang="ru-RU" sz="2200" dirty="0">
                <a:latin typeface="Times New Roman" pitchFamily="18" charset="0"/>
                <a:cs typeface="Times New Roman" pitchFamily="18" charset="0"/>
              </a:rPr>
              <a:t> Закону </a:t>
            </a:r>
            <a:r>
              <a:rPr lang="ru-RU" sz="2200" dirty="0" err="1">
                <a:latin typeface="Times New Roman" pitchFamily="18" charset="0"/>
                <a:cs typeface="Times New Roman" pitchFamily="18" charset="0"/>
              </a:rPr>
              <a:t>України</a:t>
            </a:r>
            <a:r>
              <a:rPr lang="ru-RU" sz="2200" dirty="0">
                <a:latin typeface="Times New Roman" pitchFamily="18" charset="0"/>
                <a:cs typeface="Times New Roman" pitchFamily="18" charset="0"/>
              </a:rPr>
              <a:t> «Про банки та </a:t>
            </a:r>
            <a:r>
              <a:rPr lang="ru-RU" sz="2200" dirty="0" err="1">
                <a:latin typeface="Times New Roman" pitchFamily="18" charset="0"/>
                <a:cs typeface="Times New Roman" pitchFamily="18" charset="0"/>
              </a:rPr>
              <a:t>банківську</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діяльність</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Виділяють</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чотири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основні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етапи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формування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грошово-кредитної</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політики</a:t>
            </a:r>
            <a:r>
              <a:rPr lang="ru-RU" sz="2200" dirty="0">
                <a:latin typeface="Times New Roman" pitchFamily="18" charset="0"/>
                <a:cs typeface="Times New Roman" pitchFamily="18" charset="0"/>
              </a:rPr>
              <a:t> в </a:t>
            </a:r>
            <a:r>
              <a:rPr lang="ru-RU" sz="2200" dirty="0" err="1">
                <a:latin typeface="Times New Roman" pitchFamily="18" charset="0"/>
                <a:cs typeface="Times New Roman" pitchFamily="18" charset="0"/>
              </a:rPr>
              <a:t>Україні</a:t>
            </a:r>
            <a:r>
              <a:rPr lang="ru-RU" sz="2200" dirty="0">
                <a:latin typeface="Times New Roman" pitchFamily="18" charset="0"/>
                <a:cs typeface="Times New Roman" pitchFamily="18" charset="0"/>
              </a:rPr>
              <a:t>: </a:t>
            </a:r>
          </a:p>
          <a:p>
            <a:pPr algn="just"/>
            <a:r>
              <a:rPr lang="ru-RU" sz="2200" dirty="0">
                <a:latin typeface="Times New Roman" pitchFamily="18" charset="0"/>
                <a:cs typeface="Times New Roman" pitchFamily="18" charset="0"/>
              </a:rPr>
              <a:t>− </a:t>
            </a:r>
            <a:r>
              <a:rPr lang="ru-RU" sz="2200" b="1" dirty="0">
                <a:latin typeface="Times New Roman" pitchFamily="18" charset="0"/>
                <a:cs typeface="Times New Roman" pitchFamily="18" charset="0"/>
              </a:rPr>
              <a:t>перший </a:t>
            </a:r>
            <a:r>
              <a:rPr lang="ru-RU" sz="2200" b="1" dirty="0" err="1">
                <a:latin typeface="Times New Roman" pitchFamily="18" charset="0"/>
                <a:cs typeface="Times New Roman" pitchFamily="18" charset="0"/>
              </a:rPr>
              <a:t>етап</a:t>
            </a:r>
            <a:r>
              <a:rPr lang="ru-RU" sz="2200" b="1" dirty="0">
                <a:latin typeface="Times New Roman" pitchFamily="18" charset="0"/>
                <a:cs typeface="Times New Roman" pitchFamily="18" charset="0"/>
              </a:rPr>
              <a:t> (1991 − 1995 роки) </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створення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самостійної</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банківської</a:t>
            </a:r>
            <a:r>
              <a:rPr lang="ru-RU" sz="2200" dirty="0">
                <a:latin typeface="Times New Roman" pitchFamily="18" charset="0"/>
                <a:cs typeface="Times New Roman" pitchFamily="18" charset="0"/>
              </a:rPr>
              <a:t> і </a:t>
            </a:r>
            <a:r>
              <a:rPr lang="ru-RU" sz="2200" dirty="0" err="1">
                <a:latin typeface="Times New Roman" pitchFamily="18" charset="0"/>
                <a:cs typeface="Times New Roman" pitchFamily="18" charset="0"/>
              </a:rPr>
              <a:t>грошової</a:t>
            </a:r>
            <a:r>
              <a:rPr lang="ru-RU" sz="2200" dirty="0">
                <a:latin typeface="Times New Roman" pitchFamily="18" charset="0"/>
                <a:cs typeface="Times New Roman" pitchFamily="18" charset="0"/>
              </a:rPr>
              <a:t> систем </a:t>
            </a:r>
            <a:r>
              <a:rPr lang="ru-RU" sz="2200" dirty="0" err="1">
                <a:latin typeface="Times New Roman" pitchFamily="18" charset="0"/>
                <a:cs typeface="Times New Roman" pitchFamily="18" charset="0"/>
              </a:rPr>
              <a:t>України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організація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внутрішньодержавних</a:t>
            </a:r>
            <a:r>
              <a:rPr lang="ru-RU" sz="2200" dirty="0">
                <a:latin typeface="Times New Roman" pitchFamily="18" charset="0"/>
                <a:cs typeface="Times New Roman" pitchFamily="18" charset="0"/>
              </a:rPr>
              <a:t> і </a:t>
            </a:r>
            <a:r>
              <a:rPr lang="ru-RU" sz="2200" dirty="0" err="1">
                <a:latin typeface="Times New Roman" pitchFamily="18" charset="0"/>
                <a:cs typeface="Times New Roman" pitchFamily="18" charset="0"/>
              </a:rPr>
              <a:t>міждержавних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розрахунків</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кредитна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підтримка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економіки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опрацювання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механізмів</a:t>
            </a:r>
            <a:r>
              <a:rPr lang="ru-RU" sz="2200" dirty="0">
                <a:latin typeface="Times New Roman" pitchFamily="18" charset="0"/>
                <a:cs typeface="Times New Roman" pitchFamily="18" charset="0"/>
              </a:rPr>
              <a:t> валютного </a:t>
            </a:r>
            <a:r>
              <a:rPr lang="ru-RU" sz="2200" dirty="0" err="1">
                <a:latin typeface="Times New Roman" pitchFamily="18" charset="0"/>
                <a:cs typeface="Times New Roman" pitchFamily="18" charset="0"/>
              </a:rPr>
              <a:t>регулювання</a:t>
            </a:r>
            <a:r>
              <a:rPr lang="ru-RU" sz="2200" dirty="0">
                <a:latin typeface="Times New Roman" pitchFamily="18" charset="0"/>
                <a:cs typeface="Times New Roman" pitchFamily="18" charset="0"/>
              </a:rPr>
              <a:t> і </a:t>
            </a:r>
            <a:r>
              <a:rPr lang="ru-RU" sz="2200" dirty="0" err="1">
                <a:latin typeface="Times New Roman" pitchFamily="18" charset="0"/>
                <a:cs typeface="Times New Roman" pitchFamily="18" charset="0"/>
              </a:rPr>
              <a:t>банківського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нагляду</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запровадження</a:t>
            </a:r>
            <a:r>
              <a:rPr lang="ru-RU" sz="2200" dirty="0">
                <a:latin typeface="Times New Roman" pitchFamily="18" charset="0"/>
                <a:cs typeface="Times New Roman" pitchFamily="18" charset="0"/>
              </a:rPr>
              <a:t> практики </a:t>
            </a:r>
            <a:r>
              <a:rPr lang="ru-RU" sz="2200" dirty="0" err="1">
                <a:latin typeface="Times New Roman" pitchFamily="18" charset="0"/>
                <a:cs typeface="Times New Roman" pitchFamily="18" charset="0"/>
              </a:rPr>
              <a:t>міжбанківських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розрахунків</a:t>
            </a:r>
            <a:r>
              <a:rPr lang="ru-RU" sz="2200" dirty="0">
                <a:latin typeface="Times New Roman" pitchFamily="18" charset="0"/>
                <a:cs typeface="Times New Roman" pitchFamily="18" charset="0"/>
              </a:rPr>
              <a:t> на </a:t>
            </a:r>
            <a:r>
              <a:rPr lang="ru-RU" sz="2200" dirty="0" err="1">
                <a:latin typeface="Times New Roman" pitchFamily="18" charset="0"/>
                <a:cs typeface="Times New Roman" pitchFamily="18" charset="0"/>
              </a:rPr>
              <a:t>кореспондентських</a:t>
            </a:r>
            <a:r>
              <a:rPr lang="ru-RU" sz="2200" dirty="0">
                <a:latin typeface="Times New Roman" pitchFamily="18" charset="0"/>
                <a:cs typeface="Times New Roman" pitchFamily="18" charset="0"/>
              </a:rPr>
              <a:t> засадах, </a:t>
            </a:r>
            <a:r>
              <a:rPr lang="ru-RU" sz="2200" dirty="0" err="1">
                <a:latin typeface="Times New Roman" pitchFamily="18" charset="0"/>
                <a:cs typeface="Times New Roman" pitchFamily="18" charset="0"/>
              </a:rPr>
              <a:t>реформування</a:t>
            </a:r>
            <a:r>
              <a:rPr lang="ru-RU" sz="2200" dirty="0">
                <a:latin typeface="Times New Roman" pitchFamily="18" charset="0"/>
                <a:cs typeface="Times New Roman" pitchFamily="18" charset="0"/>
              </a:rPr>
              <a:t> монетарного менеджменту і статистики, </a:t>
            </a:r>
            <a:r>
              <a:rPr lang="ru-RU" sz="2200" dirty="0" err="1">
                <a:latin typeface="Times New Roman" pitchFamily="18" charset="0"/>
                <a:cs typeface="Times New Roman" pitchFamily="18" charset="0"/>
              </a:rPr>
              <a:t>започаткування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співпраці</a:t>
            </a:r>
            <a:r>
              <a:rPr lang="ru-RU" sz="2200" dirty="0">
                <a:latin typeface="Times New Roman" pitchFamily="18" charset="0"/>
                <a:cs typeface="Times New Roman" pitchFamily="18" charset="0"/>
              </a:rPr>
              <a:t> з </a:t>
            </a:r>
            <a:r>
              <a:rPr lang="ru-RU" sz="2200" dirty="0" err="1">
                <a:latin typeface="Times New Roman" pitchFamily="18" charset="0"/>
                <a:cs typeface="Times New Roman" pitchFamily="18" charset="0"/>
              </a:rPr>
              <a:t>міжнародними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фінансовими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організаціями</a:t>
            </a:r>
            <a:r>
              <a:rPr lang="ru-RU" sz="2200" dirty="0">
                <a:latin typeface="Times New Roman" pitchFamily="18" charset="0"/>
                <a:cs typeface="Times New Roman" pitchFamily="18" charset="0"/>
              </a:rPr>
              <a:t> (МВФ, СБ, ЄБРР); </a:t>
            </a:r>
          </a:p>
          <a:p>
            <a:pPr indent="191135" algn="just">
              <a:lnSpc>
                <a:spcPct val="150000"/>
              </a:lnSpc>
              <a:spcAft>
                <a:spcPts val="0"/>
              </a:spcAft>
            </a:pPr>
            <a:endParaRPr lang="uk-UA" sz="2000" b="1" dirty="0" smtClean="0">
              <a:latin typeface="Times New Roman"/>
              <a:ea typeface="Times New Roman"/>
            </a:endParaRPr>
          </a:p>
          <a:p>
            <a:pPr indent="191135" algn="just">
              <a:lnSpc>
                <a:spcPct val="150000"/>
              </a:lnSpc>
              <a:spcAft>
                <a:spcPts val="0"/>
              </a:spcAft>
            </a:pPr>
            <a:endParaRPr lang="ru-RU" sz="2000" dirty="0">
              <a:latin typeface="Times New Roman"/>
              <a:ea typeface="Times New Roman"/>
            </a:endParaRPr>
          </a:p>
        </p:txBody>
      </p:sp>
    </p:spTree>
    <p:extLst>
      <p:ext uri="{BB962C8B-B14F-4D97-AF65-F5344CB8AC3E}">
        <p14:creationId xmlns:p14="http://schemas.microsoft.com/office/powerpoint/2010/main" val="26029081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rrowheads="1"/>
          </p:cNvPicPr>
          <p:nvPr/>
        </p:nvPicPr>
        <p:blipFill>
          <a:blip r:embed="rId2">
            <a:extLst>
              <a:ext uri="{28A0092B-C50C-407E-A947-70E740481C1C}">
                <a14:useLocalDpi xmlns:a14="http://schemas.microsoft.com/office/drawing/2010/main" val="0"/>
              </a:ext>
            </a:extLst>
          </a:blip>
          <a:srcRect l="-1364" t="-12213" r="-1204" b="-1651"/>
          <a:stretch>
            <a:fillRect/>
          </a:stretch>
        </p:blipFill>
        <p:spPr bwMode="auto">
          <a:xfrm>
            <a:off x="266700" y="509588"/>
            <a:ext cx="8625780" cy="5799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9487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784976"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6774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238" y="404665"/>
            <a:ext cx="8334250" cy="6453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21850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8424936" cy="4778231"/>
          </a:xfrm>
          <a:prstGeom prst="rect">
            <a:avLst/>
          </a:prstGeom>
        </p:spPr>
        <p:txBody>
          <a:bodyPr wrap="square">
            <a:spAutoFit/>
          </a:bodyPr>
          <a:lstStyle/>
          <a:p>
            <a:pPr marL="450215" algn="just">
              <a:spcBef>
                <a:spcPts val="600"/>
              </a:spcBef>
              <a:spcAft>
                <a:spcPts val="600"/>
              </a:spcAft>
            </a:pPr>
            <a:r>
              <a:rPr lang="uk-UA" sz="2800" b="1" dirty="0">
                <a:latin typeface="Arial"/>
                <a:ea typeface="Times New Roman"/>
              </a:rPr>
              <a:t>Монетарний вимір кризи </a:t>
            </a:r>
            <a:endParaRPr lang="ru-RU" sz="2800" dirty="0">
              <a:latin typeface="Times New Roman"/>
              <a:ea typeface="Times New Roman"/>
            </a:endParaRPr>
          </a:p>
          <a:p>
            <a:pPr marL="342900" lvl="0" indent="-342900">
              <a:spcBef>
                <a:spcPts val="600"/>
              </a:spcBef>
              <a:spcAft>
                <a:spcPts val="300"/>
              </a:spcAft>
              <a:buFont typeface="Times New Roman"/>
              <a:buAutoNum type="arabicParenR"/>
              <a:tabLst>
                <a:tab pos="630555" algn="l"/>
                <a:tab pos="678815" algn="l"/>
              </a:tabLst>
            </a:pPr>
            <a:r>
              <a:rPr lang="uk-UA" sz="2400" i="1" dirty="0">
                <a:latin typeface="Arial"/>
                <a:ea typeface="Times New Roman"/>
                <a:cs typeface="Arial"/>
              </a:rPr>
              <a:t>Валютно-фінансові складові макроекономічної нестабільності</a:t>
            </a:r>
            <a:endParaRPr lang="ru-RU" sz="2400" dirty="0">
              <a:latin typeface="Times New Roman"/>
              <a:ea typeface="Times New Roman"/>
              <a:cs typeface="Arial"/>
            </a:endParaRPr>
          </a:p>
          <a:p>
            <a:pPr algn="just">
              <a:spcAft>
                <a:spcPts val="0"/>
              </a:spcAft>
            </a:pPr>
            <a:r>
              <a:rPr lang="uk-UA" sz="2400" dirty="0">
                <a:latin typeface="Arial"/>
                <a:ea typeface="Times New Roman"/>
              </a:rPr>
              <a:t>2008 рік став черговою «перевіркою на міцність» вітчизняного банківського сектора. Якщо у першій половині 2008 р. вплив світової фінансової кризи на банківську систему обмежувався скороченням фінансування для середніх банків і подорожчанням ресурсів для банків «першого ешелону», то вже у другому півріччі 2008 р. нестабільність на світових фінансових ринках спровокувала суттєві проблеми з ліквідністю для всіх українських банків. </a:t>
            </a:r>
            <a:endParaRPr lang="ru-RU" sz="2800" dirty="0">
              <a:effectLst/>
              <a:latin typeface="Times New Roman"/>
              <a:ea typeface="Times New Roman"/>
            </a:endParaRPr>
          </a:p>
        </p:txBody>
      </p:sp>
    </p:spTree>
    <p:extLst>
      <p:ext uri="{BB962C8B-B14F-4D97-AF65-F5344CB8AC3E}">
        <p14:creationId xmlns:p14="http://schemas.microsoft.com/office/powerpoint/2010/main" val="32207132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632311"/>
          </a:xfrm>
          <a:prstGeom prst="rect">
            <a:avLst/>
          </a:prstGeom>
        </p:spPr>
        <p:txBody>
          <a:bodyPr wrap="square">
            <a:spAutoFit/>
          </a:bodyPr>
          <a:lstStyle/>
          <a:p>
            <a:pPr lvl="0" algn="just"/>
            <a:r>
              <a:rPr lang="uk-UA" sz="2000" dirty="0">
                <a:solidFill>
                  <a:prstClr val="black"/>
                </a:solidFill>
                <a:latin typeface="Arial"/>
                <a:ea typeface="Times New Roman"/>
              </a:rPr>
              <a:t>Наголосимо, що </a:t>
            </a:r>
            <a:r>
              <a:rPr lang="uk-UA" sz="2000" b="1" dirty="0">
                <a:solidFill>
                  <a:prstClr val="black"/>
                </a:solidFill>
                <a:latin typeface="Arial"/>
                <a:ea typeface="Times New Roman"/>
              </a:rPr>
              <a:t>вплив зовнішнього чинника лише згенерував реалізацію внутрішніх дисбалансів вітчизняної банківської системи, які накопичувалися п</a:t>
            </a:r>
            <a:r>
              <a:rPr lang="uk-UA" sz="2000" b="1" dirty="0">
                <a:solidFill>
                  <a:srgbClr val="000000"/>
                </a:solidFill>
                <a:latin typeface="Arial"/>
                <a:ea typeface="Times New Roman"/>
              </a:rPr>
              <a:t>ротягом останніх років під впливом дії низки особливостей економічного розвитку України, а саме:</a:t>
            </a:r>
            <a:r>
              <a:rPr lang="uk-UA" sz="2000" dirty="0">
                <a:solidFill>
                  <a:srgbClr val="000000"/>
                </a:solidFill>
                <a:latin typeface="Arial"/>
                <a:ea typeface="Times New Roman"/>
              </a:rPr>
              <a:t> </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srgbClr val="000000"/>
                </a:solidFill>
                <a:latin typeface="Arial"/>
                <a:ea typeface="Times New Roman"/>
              </a:rPr>
              <a:t>формування моделі розвитку на </a:t>
            </a:r>
            <a:r>
              <a:rPr lang="uk-UA" sz="2000" dirty="0">
                <a:solidFill>
                  <a:prstClr val="black"/>
                </a:solidFill>
                <a:latin typeface="Arial"/>
                <a:ea typeface="Times New Roman"/>
              </a:rPr>
              <a:t>основі попиту, профінансованого банками за рахунок зовнішніх позик (за останні три роки обсяг кредитів, наданих в економіку, зріс майже в </a:t>
            </a:r>
            <a:r>
              <a:rPr lang="uk-UA" sz="2000" dirty="0">
                <a:solidFill>
                  <a:srgbClr val="FF0000"/>
                </a:solidFill>
                <a:latin typeface="Arial"/>
                <a:ea typeface="Times New Roman"/>
              </a:rPr>
              <a:t>4 рази, зовнішні запозичення банківської системи – в 7 разів);</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prstClr val="black"/>
                </a:solidFill>
                <a:latin typeface="Arial"/>
                <a:ea typeface="Times New Roman"/>
              </a:rPr>
              <a:t>відставання динаміки грошової пропозиції від розширення попиту на гроші з боку економіки в умовах активного розвитку ринків послуг; </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err="1">
                <a:solidFill>
                  <a:prstClr val="black"/>
                </a:solidFill>
                <a:latin typeface="Arial"/>
                <a:ea typeface="Times New Roman"/>
              </a:rPr>
              <a:t>проциклічного</a:t>
            </a:r>
            <a:r>
              <a:rPr lang="uk-UA" sz="2000" dirty="0">
                <a:solidFill>
                  <a:prstClr val="black"/>
                </a:solidFill>
                <a:latin typeface="Arial"/>
                <a:ea typeface="Times New Roman"/>
              </a:rPr>
              <a:t> і соціально-орієнтованого характеру фіскальної політики;</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prstClr val="black"/>
                </a:solidFill>
                <a:latin typeface="Arial"/>
                <a:ea typeface="Times New Roman"/>
              </a:rPr>
              <a:t>зростання від’ємного сальдо поточного балансу </a:t>
            </a:r>
            <a:r>
              <a:rPr lang="uk-UA" sz="2000" dirty="0">
                <a:solidFill>
                  <a:srgbClr val="FF0000"/>
                </a:solidFill>
                <a:latin typeface="Arial"/>
                <a:ea typeface="Times New Roman"/>
              </a:rPr>
              <a:t>(-2,8 % -5,4 % -7,7 % у 2006, 2007 та 2008 роках відповідно);</a:t>
            </a:r>
            <a:r>
              <a:rPr lang="uk-UA" sz="2000" dirty="0">
                <a:solidFill>
                  <a:prstClr val="black"/>
                </a:solidFill>
                <a:latin typeface="Arial"/>
                <a:ea typeface="Times New Roman"/>
              </a:rPr>
              <a:t> </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srgbClr val="000000"/>
                </a:solidFill>
                <a:latin typeface="Arial"/>
                <a:ea typeface="Times New Roman"/>
              </a:rPr>
              <a:t>збільшення зовнішньої заборгованості </a:t>
            </a:r>
            <a:r>
              <a:rPr lang="uk-UA" sz="2000" dirty="0">
                <a:solidFill>
                  <a:srgbClr val="FF0000"/>
                </a:solidFill>
                <a:latin typeface="Arial"/>
                <a:ea typeface="Times New Roman"/>
              </a:rPr>
              <a:t>(валовий зовнішній борг України збільшився за 2005-2008 рр. з 30 до 105 </a:t>
            </a:r>
            <a:r>
              <a:rPr lang="uk-UA" sz="2000" dirty="0" err="1">
                <a:solidFill>
                  <a:srgbClr val="FF0000"/>
                </a:solidFill>
                <a:latin typeface="Arial"/>
                <a:ea typeface="Times New Roman"/>
              </a:rPr>
              <a:t>млрд</a:t>
            </a:r>
            <a:r>
              <a:rPr lang="uk-UA" sz="2000" dirty="0">
                <a:solidFill>
                  <a:srgbClr val="FF0000"/>
                </a:solidFill>
                <a:latin typeface="Arial"/>
                <a:ea typeface="Times New Roman"/>
              </a:rPr>
              <a:t> дол. США, або в 3,3 разу) при зростанні в ньому частки заборгованості банків</a:t>
            </a:r>
            <a:r>
              <a:rPr lang="uk-UA" sz="2000" dirty="0">
                <a:solidFill>
                  <a:srgbClr val="000000"/>
                </a:solidFill>
                <a:latin typeface="Arial"/>
                <a:ea typeface="Times New Roman"/>
              </a:rPr>
              <a:t> (рис. 11).</a:t>
            </a:r>
            <a:endParaRPr lang="ru-RU" sz="2000" dirty="0">
              <a:solidFill>
                <a:prstClr val="black"/>
              </a:solidFill>
              <a:latin typeface="Times New Roman"/>
              <a:ea typeface="Times New Roman"/>
            </a:endParaRPr>
          </a:p>
        </p:txBody>
      </p:sp>
    </p:spTree>
    <p:extLst>
      <p:ext uri="{BB962C8B-B14F-4D97-AF65-F5344CB8AC3E}">
        <p14:creationId xmlns:p14="http://schemas.microsoft.com/office/powerpoint/2010/main" val="29662307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57200"/>
            <a:ext cx="896448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80604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632311"/>
          </a:xfrm>
          <a:prstGeom prst="rect">
            <a:avLst/>
          </a:prstGeom>
        </p:spPr>
        <p:txBody>
          <a:bodyPr wrap="square">
            <a:spAutoFit/>
          </a:bodyPr>
          <a:lstStyle/>
          <a:p>
            <a:pPr algn="just">
              <a:spcAft>
                <a:spcPts val="0"/>
              </a:spcAft>
            </a:pPr>
            <a:r>
              <a:rPr lang="uk-UA" sz="2400" i="1" dirty="0">
                <a:latin typeface="Arial"/>
                <a:ea typeface="Times New Roman"/>
              </a:rPr>
              <a:t>У </a:t>
            </a:r>
            <a:r>
              <a:rPr lang="uk-UA" sz="2400" dirty="0">
                <a:latin typeface="Arial"/>
                <a:ea typeface="Times New Roman"/>
              </a:rPr>
              <a:t>сфері</a:t>
            </a:r>
            <a:r>
              <a:rPr lang="uk-UA" sz="2400" i="1" dirty="0">
                <a:latin typeface="Arial"/>
                <a:ea typeface="Times New Roman"/>
              </a:rPr>
              <a:t> </a:t>
            </a:r>
            <a:r>
              <a:rPr lang="uk-UA" sz="2400" b="1" dirty="0">
                <a:latin typeface="Arial"/>
                <a:ea typeface="Times New Roman"/>
              </a:rPr>
              <a:t>антиінфляційної політики</a:t>
            </a:r>
            <a:r>
              <a:rPr lang="uk-UA" sz="2400" i="1" dirty="0">
                <a:latin typeface="Arial"/>
                <a:ea typeface="Times New Roman"/>
              </a:rPr>
              <a:t> </a:t>
            </a:r>
            <a:r>
              <a:rPr lang="uk-UA" sz="2400" dirty="0">
                <a:latin typeface="Arial"/>
                <a:ea typeface="Times New Roman"/>
              </a:rPr>
              <a:t>основні заходи НБУ здійснювалися щодо стримування споживчого кредитування, передусім в іноземній валюті, підвищення процентних ставок, обмеження темпів приросту монетарної бази та підвищення курсу національної валюти, а саме:</a:t>
            </a:r>
            <a:endParaRPr lang="ru-RU" sz="2400" dirty="0">
              <a:latin typeface="Times New Roman"/>
              <a:ea typeface="Times New Roman"/>
            </a:endParaRPr>
          </a:p>
          <a:p>
            <a:pPr marL="342900" lvl="0" indent="-342900" algn="just">
              <a:spcAft>
                <a:spcPts val="0"/>
              </a:spcAft>
              <a:buFont typeface="Symbol"/>
              <a:buChar char=""/>
              <a:tabLst>
                <a:tab pos="678815" algn="l"/>
              </a:tabLst>
            </a:pPr>
            <a:r>
              <a:rPr lang="uk-UA" sz="2400" dirty="0">
                <a:solidFill>
                  <a:srgbClr val="000000"/>
                </a:solidFill>
                <a:latin typeface="Arial"/>
                <a:ea typeface="Times New Roman"/>
              </a:rPr>
              <a:t>було підвищено облікову ставку до 12 % (з травня 2008 р.);</a:t>
            </a:r>
            <a:endParaRPr lang="ru-RU" sz="2400" dirty="0">
              <a:latin typeface="Times New Roman"/>
              <a:ea typeface="Times New Roman"/>
            </a:endParaRPr>
          </a:p>
          <a:p>
            <a:pPr marL="342900" lvl="0" indent="-342900" algn="just">
              <a:spcAft>
                <a:spcPts val="0"/>
              </a:spcAft>
              <a:buFont typeface="Symbol"/>
              <a:buChar char=""/>
              <a:tabLst>
                <a:tab pos="678815" algn="l"/>
              </a:tabLst>
            </a:pPr>
            <a:r>
              <a:rPr lang="uk-UA" sz="2400" dirty="0" err="1">
                <a:solidFill>
                  <a:srgbClr val="000000"/>
                </a:solidFill>
                <a:latin typeface="Arial"/>
                <a:ea typeface="Times New Roman"/>
              </a:rPr>
              <a:t>ревальвовано</a:t>
            </a:r>
            <a:r>
              <a:rPr lang="uk-UA" sz="2400" dirty="0">
                <a:solidFill>
                  <a:srgbClr val="000000"/>
                </a:solidFill>
                <a:latin typeface="Arial"/>
                <a:ea typeface="Times New Roman"/>
              </a:rPr>
              <a:t> гривню на 4 % (травень 2008 р.); </a:t>
            </a:r>
            <a:endParaRPr lang="ru-RU" sz="2400" dirty="0">
              <a:latin typeface="Times New Roman"/>
              <a:ea typeface="Times New Roman"/>
            </a:endParaRPr>
          </a:p>
          <a:p>
            <a:pPr marL="342900" lvl="0" indent="-342900" algn="just">
              <a:spcAft>
                <a:spcPts val="0"/>
              </a:spcAft>
              <a:buFont typeface="Symbol"/>
              <a:buChar char=""/>
              <a:tabLst>
                <a:tab pos="678815" algn="l"/>
              </a:tabLst>
            </a:pPr>
            <a:r>
              <a:rPr lang="uk-UA" sz="2400" dirty="0">
                <a:solidFill>
                  <a:srgbClr val="000000"/>
                </a:solidFill>
                <a:latin typeface="Arial"/>
                <a:ea typeface="Times New Roman"/>
              </a:rPr>
              <a:t>активно проводилися мобілізаційні операції; </a:t>
            </a:r>
            <a:endParaRPr lang="ru-RU" sz="2400" dirty="0">
              <a:latin typeface="Times New Roman"/>
              <a:ea typeface="Times New Roman"/>
            </a:endParaRPr>
          </a:p>
          <a:p>
            <a:pPr marL="342900" lvl="0" indent="-342900" algn="just">
              <a:spcAft>
                <a:spcPts val="0"/>
              </a:spcAft>
              <a:buFont typeface="Symbol"/>
              <a:buChar char=""/>
              <a:tabLst>
                <a:tab pos="678815" algn="l"/>
              </a:tabLst>
            </a:pPr>
            <a:r>
              <a:rPr lang="uk-UA" sz="2400" dirty="0">
                <a:solidFill>
                  <a:srgbClr val="000000"/>
                </a:solidFill>
                <a:latin typeface="Arial"/>
                <a:ea typeface="Times New Roman"/>
              </a:rPr>
              <a:t>монетарна база зросла за рік лише на 31,5 %, грошова маса – на 29,9 %, торік – на 46 і 51,7 % відповідно. Відтак, на тлі перевищення інфляцією 20-відсоткового показника, темпи приросту грошової маси були найменшими за останні 10 років. </a:t>
            </a:r>
            <a:endParaRPr lang="ru-RU" sz="2400" dirty="0">
              <a:effectLst/>
              <a:latin typeface="Times New Roman"/>
              <a:ea typeface="Times New Roman"/>
            </a:endParaRPr>
          </a:p>
        </p:txBody>
      </p:sp>
    </p:spTree>
    <p:extLst>
      <p:ext uri="{BB962C8B-B14F-4D97-AF65-F5344CB8AC3E}">
        <p14:creationId xmlns:p14="http://schemas.microsoft.com/office/powerpoint/2010/main" val="25277920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712968" cy="6001643"/>
          </a:xfrm>
          <a:prstGeom prst="rect">
            <a:avLst/>
          </a:prstGeom>
        </p:spPr>
        <p:txBody>
          <a:bodyPr wrap="square">
            <a:spAutoFit/>
          </a:bodyPr>
          <a:lstStyle/>
          <a:p>
            <a:pPr algn="just">
              <a:spcAft>
                <a:spcPts val="0"/>
              </a:spcAft>
            </a:pPr>
            <a:r>
              <a:rPr lang="uk-UA" sz="2400" i="1" dirty="0">
                <a:latin typeface="Arial"/>
                <a:ea typeface="Times New Roman"/>
              </a:rPr>
              <a:t>У </a:t>
            </a:r>
            <a:r>
              <a:rPr lang="uk-UA" sz="2400" b="1" dirty="0">
                <a:latin typeface="Arial"/>
                <a:ea typeface="Times New Roman"/>
              </a:rPr>
              <a:t>сфері банківського регулювання</a:t>
            </a:r>
            <a:r>
              <a:rPr lang="uk-UA" sz="2400" i="1" dirty="0">
                <a:latin typeface="Arial"/>
                <a:ea typeface="Times New Roman"/>
              </a:rPr>
              <a:t> </a:t>
            </a:r>
            <a:r>
              <a:rPr lang="uk-UA" sz="2400" dirty="0">
                <a:latin typeface="Arial"/>
                <a:ea typeface="Times New Roman"/>
              </a:rPr>
              <a:t>найгострішими проблемами була необхідність стримування беззастережного нарощування споживчих кредитів, підтримання рівня капіталізації та ліквідності комерційних банків. Для їх вирішення було застосовано заходи стримування темпів зростання споживчого кредитування в іноземній валюті (</a:t>
            </a:r>
            <a:r>
              <a:rPr lang="uk-UA" sz="2400" dirty="0">
                <a:solidFill>
                  <a:srgbClr val="000000"/>
                </a:solidFill>
                <a:latin typeface="Arial"/>
                <a:ea typeface="Times New Roman"/>
              </a:rPr>
              <a:t>підвищено норми резервування за кредитами в іноземній валюті (березень 2007) та запроваджено більш жорсткі вимоги до позичальників); </a:t>
            </a:r>
            <a:r>
              <a:rPr lang="uk-UA" sz="2400" dirty="0">
                <a:latin typeface="Arial"/>
                <a:ea typeface="Times New Roman"/>
              </a:rPr>
              <a:t>активізації процесу капіталізації банків (</a:t>
            </a:r>
            <a:r>
              <a:rPr lang="uk-UA" sz="2400" dirty="0">
                <a:solidFill>
                  <a:srgbClr val="000000"/>
                </a:solidFill>
                <a:latin typeface="Arial"/>
                <a:ea typeface="Times New Roman"/>
              </a:rPr>
              <a:t>спрощено реєстраційні процедури, встановлено спрощений порядок збільшення статутного капіталу, визначено процедури капіталізації банків за участю держави та заходи щодо фінансового оздоровлення банків, запроваджено нові мінімальний розмір регулятивного капіталу та регулятивний норматив).</a:t>
            </a:r>
            <a:endParaRPr lang="ru-RU" sz="2400" dirty="0">
              <a:effectLst/>
              <a:latin typeface="Times New Roman"/>
              <a:ea typeface="Times New Roman"/>
            </a:endParaRPr>
          </a:p>
        </p:txBody>
      </p:sp>
    </p:spTree>
    <p:extLst>
      <p:ext uri="{BB962C8B-B14F-4D97-AF65-F5344CB8AC3E}">
        <p14:creationId xmlns:p14="http://schemas.microsoft.com/office/powerpoint/2010/main" val="42384865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712968" cy="6524863"/>
          </a:xfrm>
          <a:prstGeom prst="rect">
            <a:avLst/>
          </a:prstGeom>
        </p:spPr>
        <p:txBody>
          <a:bodyPr wrap="square">
            <a:spAutoFit/>
          </a:bodyPr>
          <a:lstStyle/>
          <a:p>
            <a:pPr algn="just">
              <a:spcAft>
                <a:spcPts val="0"/>
              </a:spcAft>
            </a:pPr>
            <a:r>
              <a:rPr lang="uk-UA" sz="2200" b="1" dirty="0">
                <a:solidFill>
                  <a:srgbClr val="000000"/>
                </a:solidFill>
                <a:latin typeface="Arial"/>
                <a:ea typeface="Times New Roman"/>
              </a:rPr>
              <a:t>В останньому кварталі 2008 року, на тлі наростання тенденцій дестабілізації, Національним банком було вжито низку спеціальних заходів антикризового спрямування:</a:t>
            </a:r>
            <a:endParaRPr lang="ru-RU" sz="2200" dirty="0">
              <a:latin typeface="Times New Roman"/>
              <a:ea typeface="Times New Roman"/>
            </a:endParaRPr>
          </a:p>
          <a:p>
            <a:pPr marL="342900" lvl="0" indent="-342900" algn="just">
              <a:spcAft>
                <a:spcPts val="0"/>
              </a:spcAft>
              <a:buFont typeface="Symbol"/>
              <a:buChar char=""/>
              <a:tabLst>
                <a:tab pos="678815" algn="l"/>
              </a:tabLst>
            </a:pPr>
            <a:r>
              <a:rPr lang="uk-UA" sz="2200" dirty="0">
                <a:solidFill>
                  <a:srgbClr val="000000"/>
                </a:solidFill>
                <a:latin typeface="Arial"/>
                <a:ea typeface="Times New Roman"/>
              </a:rPr>
              <a:t>розширено операції з регулювання ліквідності банків (лише у жовтні-листопаді 2008 р. було надано кредитів рефінансування на суму у 74,7 </a:t>
            </a:r>
            <a:r>
              <a:rPr lang="uk-UA" sz="2200" dirty="0" err="1">
                <a:solidFill>
                  <a:srgbClr val="000000"/>
                </a:solidFill>
                <a:latin typeface="Arial"/>
                <a:ea typeface="Times New Roman"/>
              </a:rPr>
              <a:t>млрд</a:t>
            </a:r>
            <a:r>
              <a:rPr lang="uk-UA" sz="2200" dirty="0">
                <a:solidFill>
                  <a:srgbClr val="000000"/>
                </a:solidFill>
                <a:latin typeface="Arial"/>
                <a:ea typeface="Times New Roman"/>
              </a:rPr>
              <a:t> </a:t>
            </a:r>
            <a:r>
              <a:rPr lang="uk-UA" sz="2200" dirty="0" err="1">
                <a:solidFill>
                  <a:srgbClr val="000000"/>
                </a:solidFill>
                <a:latin typeface="Arial"/>
                <a:ea typeface="Times New Roman"/>
              </a:rPr>
              <a:t>грн</a:t>
            </a:r>
            <a:r>
              <a:rPr lang="uk-UA" sz="2200" dirty="0">
                <a:solidFill>
                  <a:srgbClr val="000000"/>
                </a:solidFill>
                <a:latin typeface="Arial"/>
                <a:ea typeface="Times New Roman"/>
              </a:rPr>
              <a:t>, у грудні – ще на 30,7 </a:t>
            </a:r>
            <a:r>
              <a:rPr lang="uk-UA" sz="2200" dirty="0" err="1">
                <a:solidFill>
                  <a:srgbClr val="000000"/>
                </a:solidFill>
                <a:latin typeface="Arial"/>
                <a:ea typeface="Times New Roman"/>
              </a:rPr>
              <a:t>млрд</a:t>
            </a:r>
            <a:r>
              <a:rPr lang="uk-UA" sz="2200" dirty="0">
                <a:solidFill>
                  <a:srgbClr val="000000"/>
                </a:solidFill>
                <a:latin typeface="Arial"/>
                <a:ea typeface="Times New Roman"/>
              </a:rPr>
              <a:t> </a:t>
            </a:r>
            <a:r>
              <a:rPr lang="uk-UA" sz="2200" dirty="0" err="1">
                <a:solidFill>
                  <a:srgbClr val="000000"/>
                </a:solidFill>
                <a:latin typeface="Arial"/>
                <a:ea typeface="Times New Roman"/>
              </a:rPr>
              <a:t>грн</a:t>
            </a:r>
            <a:r>
              <a:rPr lang="uk-UA" sz="2200" dirty="0">
                <a:solidFill>
                  <a:srgbClr val="000000"/>
                </a:solidFill>
                <a:latin typeface="Arial"/>
                <a:ea typeface="Times New Roman"/>
              </a:rPr>
              <a:t>);</a:t>
            </a:r>
            <a:endParaRPr lang="ru-RU" sz="2200" dirty="0">
              <a:latin typeface="Times New Roman"/>
              <a:ea typeface="Times New Roman"/>
            </a:endParaRPr>
          </a:p>
          <a:p>
            <a:pPr marL="342900" lvl="0" indent="-342900" algn="just">
              <a:spcAft>
                <a:spcPts val="0"/>
              </a:spcAft>
              <a:buFont typeface="Symbol"/>
              <a:buChar char=""/>
              <a:tabLst>
                <a:tab pos="678815" algn="l"/>
              </a:tabLst>
            </a:pPr>
            <a:r>
              <a:rPr lang="uk-UA" sz="2200" dirty="0">
                <a:solidFill>
                  <a:srgbClr val="000000"/>
                </a:solidFill>
                <a:latin typeface="Arial"/>
                <a:ea typeface="Times New Roman"/>
              </a:rPr>
              <a:t>використано додаткові інструменти для підтримання ліквідності банків, а саме: </a:t>
            </a:r>
            <a:endParaRPr lang="ru-RU" sz="2200" dirty="0">
              <a:latin typeface="Times New Roman"/>
              <a:ea typeface="Times New Roman"/>
            </a:endParaRPr>
          </a:p>
          <a:p>
            <a:pPr marL="742950" lvl="1" indent="-285750" algn="just">
              <a:spcAft>
                <a:spcPts val="0"/>
              </a:spcAft>
              <a:buFont typeface="Symbol"/>
              <a:buChar char=""/>
              <a:tabLst>
                <a:tab pos="914400" algn="l"/>
              </a:tabLst>
            </a:pPr>
            <a:r>
              <a:rPr lang="uk-UA" sz="2200" dirty="0">
                <a:latin typeface="Arial"/>
                <a:ea typeface="Times New Roman"/>
              </a:rPr>
              <a:t>підтримання ліквідності на основі програми фінансового оздоровлення на термін до 1 року зі сплатою 15 % річних у межах 90 % наданого банком забезпечення;</a:t>
            </a:r>
            <a:endParaRPr lang="ru-RU" sz="2200" dirty="0">
              <a:latin typeface="Times New Roman"/>
              <a:ea typeface="Times New Roman"/>
            </a:endParaRPr>
          </a:p>
          <a:p>
            <a:pPr marL="742950" lvl="1" indent="-285750" algn="just">
              <a:spcAft>
                <a:spcPts val="0"/>
              </a:spcAft>
              <a:buFont typeface="Symbol"/>
              <a:buChar char=""/>
              <a:tabLst>
                <a:tab pos="914400" algn="l"/>
              </a:tabLst>
            </a:pPr>
            <a:r>
              <a:rPr lang="uk-UA" sz="2200" dirty="0">
                <a:latin typeface="Arial"/>
                <a:ea typeface="Times New Roman"/>
              </a:rPr>
              <a:t>розширено перелік цінних паперів, що приймаються НБУ в якості застави; </a:t>
            </a:r>
            <a:endParaRPr lang="ru-RU" sz="2200" dirty="0">
              <a:latin typeface="Times New Roman"/>
              <a:ea typeface="Times New Roman"/>
            </a:endParaRPr>
          </a:p>
          <a:p>
            <a:pPr marL="742950" lvl="1" indent="-285750" algn="just">
              <a:spcAft>
                <a:spcPts val="0"/>
              </a:spcAft>
              <a:buFont typeface="Symbol"/>
              <a:buChar char=""/>
              <a:tabLst>
                <a:tab pos="914400" algn="l"/>
              </a:tabLst>
            </a:pPr>
            <a:r>
              <a:rPr lang="uk-UA" sz="2200" dirty="0">
                <a:latin typeface="Arial"/>
                <a:ea typeface="Times New Roman"/>
              </a:rPr>
              <a:t>скориговано вимоги щодо формування банками обов’язкових резервів у напрямі посилення привабливості здійснення активно-пасивних операцій в національній валюті (норматив обов’язкового резервування знижено до нуля</a:t>
            </a:r>
            <a:r>
              <a:rPr lang="uk-UA" sz="2200" dirty="0" smtClean="0">
                <a:latin typeface="Arial"/>
                <a:ea typeface="Times New Roman"/>
              </a:rPr>
              <a:t>);</a:t>
            </a:r>
            <a:endParaRPr lang="ru-RU" dirty="0"/>
          </a:p>
        </p:txBody>
      </p:sp>
    </p:spTree>
    <p:extLst>
      <p:ext uri="{BB962C8B-B14F-4D97-AF65-F5344CB8AC3E}">
        <p14:creationId xmlns:p14="http://schemas.microsoft.com/office/powerpoint/2010/main" val="11220230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568952" cy="6247864"/>
          </a:xfrm>
          <a:prstGeom prst="rect">
            <a:avLst/>
          </a:prstGeom>
        </p:spPr>
        <p:txBody>
          <a:bodyPr wrap="square">
            <a:spAutoFit/>
          </a:bodyPr>
          <a:lstStyle/>
          <a:p>
            <a:pPr marL="742950" lvl="1" indent="-285750" algn="just">
              <a:buFont typeface="Symbol"/>
              <a:buChar char=""/>
              <a:tabLst>
                <a:tab pos="914400" algn="l"/>
              </a:tabLst>
            </a:pP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srgbClr val="000000"/>
                </a:solidFill>
                <a:latin typeface="Arial"/>
                <a:ea typeface="Times New Roman"/>
              </a:rPr>
              <a:t>зобов’язано банки: </a:t>
            </a:r>
            <a:endParaRPr lang="ru-RU" sz="2000" dirty="0">
              <a:solidFill>
                <a:prstClr val="black"/>
              </a:solidFill>
              <a:latin typeface="Times New Roman"/>
              <a:ea typeface="Times New Roman"/>
            </a:endParaRPr>
          </a:p>
          <a:p>
            <a:pPr marL="742950" lvl="1" indent="-285750" algn="just">
              <a:buFont typeface="Symbol"/>
              <a:buChar char=""/>
              <a:tabLst>
                <a:tab pos="914400" algn="l"/>
              </a:tabLst>
            </a:pPr>
            <a:r>
              <a:rPr lang="uk-UA" sz="2000" dirty="0">
                <a:solidFill>
                  <a:prstClr val="black"/>
                </a:solidFill>
                <a:latin typeface="Arial"/>
                <a:ea typeface="Times New Roman"/>
              </a:rPr>
              <a:t>стимулювати зростання депозитів за недопущення дострокового повернення депозитів; </a:t>
            </a:r>
            <a:endParaRPr lang="ru-RU" sz="2000" dirty="0">
              <a:solidFill>
                <a:prstClr val="black"/>
              </a:solidFill>
              <a:latin typeface="Times New Roman"/>
              <a:ea typeface="Times New Roman"/>
            </a:endParaRPr>
          </a:p>
          <a:p>
            <a:pPr marL="742950" lvl="1" indent="-285750" algn="just">
              <a:buFont typeface="Symbol"/>
              <a:buChar char=""/>
              <a:tabLst>
                <a:tab pos="914400" algn="l"/>
              </a:tabLst>
            </a:pPr>
            <a:r>
              <a:rPr lang="uk-UA" sz="2000" dirty="0">
                <a:solidFill>
                  <a:prstClr val="black"/>
                </a:solidFill>
                <a:latin typeface="Arial"/>
                <a:ea typeface="Times New Roman"/>
              </a:rPr>
              <a:t>спрямувати не менше 50 % чистого прибутку до резервного фонду на покриття непередбачуваних збитків; </a:t>
            </a:r>
            <a:endParaRPr lang="ru-RU" sz="2000" dirty="0">
              <a:solidFill>
                <a:prstClr val="black"/>
              </a:solidFill>
              <a:latin typeface="Times New Roman"/>
              <a:ea typeface="Times New Roman"/>
            </a:endParaRPr>
          </a:p>
          <a:p>
            <a:pPr marL="742950" lvl="1" indent="-285750" algn="just">
              <a:buFont typeface="Symbol"/>
              <a:buChar char=""/>
              <a:tabLst>
                <a:tab pos="914400" algn="l"/>
              </a:tabLst>
            </a:pPr>
            <a:r>
              <a:rPr lang="uk-UA" sz="2000" dirty="0">
                <a:solidFill>
                  <a:prstClr val="black"/>
                </a:solidFill>
                <a:latin typeface="Arial"/>
                <a:ea typeface="Times New Roman"/>
              </a:rPr>
              <a:t>вжити заходів щодо скорочення адміністративних витрат;</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srgbClr val="000000"/>
                </a:solidFill>
                <a:latin typeface="Arial"/>
                <a:ea typeface="Times New Roman"/>
              </a:rPr>
              <a:t>рекомендовано зниження ставок за кредитами в іноземній валюті; </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srgbClr val="000000"/>
                </a:solidFill>
                <a:latin typeface="Arial"/>
                <a:ea typeface="Times New Roman"/>
              </a:rPr>
              <a:t>розширено повноваження банків щодо роботи з клієнтами, зокрема банкам дозволено самостійно та на власний розсуд приймати рішення про пролонгацію кредитів, наданих товаровиробникам, визначати клас позичальників без урахування факту такої пролонгації за умови, що їхня фінансова діяльність є задовільною;</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srgbClr val="000000"/>
                </a:solidFill>
                <a:latin typeface="Arial"/>
                <a:ea typeface="Times New Roman"/>
              </a:rPr>
              <a:t>підвищено проценти за операціями з рефінансування та мобілізації ресурсів для забезпечення позитивних значень процентних ставок і стимулювання заощаджень населення (до кінця 2008 р. ставку за кредитами «</a:t>
            </a:r>
            <a:r>
              <a:rPr lang="uk-UA" sz="2000" dirty="0" err="1">
                <a:solidFill>
                  <a:srgbClr val="000000"/>
                </a:solidFill>
                <a:latin typeface="Arial"/>
                <a:ea typeface="Times New Roman"/>
              </a:rPr>
              <a:t>овернайт</a:t>
            </a:r>
            <a:r>
              <a:rPr lang="uk-UA" sz="2000" dirty="0">
                <a:solidFill>
                  <a:srgbClr val="000000"/>
                </a:solidFill>
                <a:latin typeface="Arial"/>
                <a:ea typeface="Times New Roman"/>
              </a:rPr>
              <a:t>» підвищено до 22 %, за мобілізаційним операціями – до 16,8 %);</a:t>
            </a:r>
            <a:endParaRPr lang="ru-RU" sz="2000" dirty="0">
              <a:solidFill>
                <a:prstClr val="black"/>
              </a:solidFill>
              <a:latin typeface="Times New Roman"/>
              <a:ea typeface="Times New Roman"/>
            </a:endParaRPr>
          </a:p>
          <a:p>
            <a:pPr marL="342900" lvl="0" indent="-342900" algn="just">
              <a:buFont typeface="Symbol"/>
              <a:buChar char=""/>
              <a:tabLst>
                <a:tab pos="678815" algn="l"/>
              </a:tabLst>
            </a:pPr>
            <a:r>
              <a:rPr lang="uk-UA" sz="2000" dirty="0">
                <a:solidFill>
                  <a:srgbClr val="000000"/>
                </a:solidFill>
                <a:latin typeface="Arial"/>
                <a:ea typeface="Times New Roman"/>
              </a:rPr>
              <a:t>запроваджено вимоги щодо покриття регулятивним капіталом валютного ризику та ризику довгострокової ліквідності банків. </a:t>
            </a:r>
            <a:endParaRPr lang="ru-RU" sz="2000" dirty="0">
              <a:solidFill>
                <a:prstClr val="black"/>
              </a:solidFill>
              <a:latin typeface="Times New Roman"/>
              <a:ea typeface="Times New Roman"/>
            </a:endParaRPr>
          </a:p>
        </p:txBody>
      </p:sp>
    </p:spTree>
    <p:extLst>
      <p:ext uri="{BB962C8B-B14F-4D97-AF65-F5344CB8AC3E}">
        <p14:creationId xmlns:p14="http://schemas.microsoft.com/office/powerpoint/2010/main" val="911581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4893647"/>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ru-RU" sz="2400" b="1" dirty="0" err="1">
                <a:latin typeface="Times New Roman" pitchFamily="18" charset="0"/>
                <a:cs typeface="Times New Roman" pitchFamily="18" charset="0"/>
              </a:rPr>
              <a:t>другий</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етап</a:t>
            </a:r>
            <a:r>
              <a:rPr lang="ru-RU" sz="2400" b="1" dirty="0">
                <a:latin typeface="Times New Roman" pitchFamily="18" charset="0"/>
                <a:cs typeface="Times New Roman" pitchFamily="18" charset="0"/>
              </a:rPr>
              <a:t> (1996 − 1999 роки)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проведення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грошової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реформи</a:t>
            </a:r>
            <a:r>
              <a:rPr lang="ru-RU" sz="2400" dirty="0">
                <a:latin typeface="Times New Roman" pitchFamily="18" charset="0"/>
                <a:cs typeface="Times New Roman" pitchFamily="18" charset="0"/>
              </a:rPr>
              <a:t> з </a:t>
            </a:r>
            <a:r>
              <a:rPr lang="ru-RU" sz="2400" dirty="0" err="1">
                <a:latin typeface="Times New Roman" pitchFamily="18" charset="0"/>
                <a:cs typeface="Times New Roman" pitchFamily="18" charset="0"/>
              </a:rPr>
              <a:t>уведенням</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обіг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національної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грошової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одиниці</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використання</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її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основі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ринкових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елементів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регулювання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грошово</a:t>
            </a:r>
            <a:r>
              <a:rPr lang="ru-RU" sz="2400" dirty="0">
                <a:latin typeface="Times New Roman" pitchFamily="18" charset="0"/>
                <a:cs typeface="Times New Roman" pitchFamily="18" charset="0"/>
              </a:rPr>
              <a:t>-кредитного ринку; </a:t>
            </a:r>
            <a:endParaRPr lang="ru-RU" sz="2400" dirty="0">
              <a:latin typeface="Times New Roman" pitchFamily="18" charset="0"/>
              <a:ea typeface="Times New Roman"/>
              <a:cs typeface="Times New Roman" pitchFamily="18" charset="0"/>
            </a:endParaRPr>
          </a:p>
          <a:p>
            <a:pPr algn="just"/>
            <a:endParaRPr lang="en-US" sz="2400" b="1" dirty="0" smtClean="0">
              <a:solidFill>
                <a:srgbClr val="000000"/>
              </a:solidFill>
              <a:latin typeface="Times New Roman"/>
            </a:endParaRPr>
          </a:p>
          <a:p>
            <a:pPr algn="just"/>
            <a:r>
              <a:rPr lang="ru-RU" sz="2400" b="1" dirty="0" smtClean="0">
                <a:solidFill>
                  <a:srgbClr val="000000"/>
                </a:solidFill>
                <a:latin typeface="Times New Roman"/>
              </a:rPr>
              <a:t>− </a:t>
            </a:r>
            <a:r>
              <a:rPr lang="ru-RU" sz="2400" b="1" dirty="0" err="1">
                <a:solidFill>
                  <a:srgbClr val="000000"/>
                </a:solidFill>
                <a:latin typeface="Times New Roman"/>
              </a:rPr>
              <a:t>третій</a:t>
            </a:r>
            <a:r>
              <a:rPr lang="ru-RU" sz="2400" b="1" dirty="0">
                <a:solidFill>
                  <a:srgbClr val="000000"/>
                </a:solidFill>
                <a:latin typeface="Times New Roman"/>
              </a:rPr>
              <a:t> </a:t>
            </a:r>
            <a:r>
              <a:rPr lang="ru-RU" sz="2400" b="1" dirty="0" err="1">
                <a:solidFill>
                  <a:srgbClr val="000000"/>
                </a:solidFill>
                <a:latin typeface="Times New Roman"/>
              </a:rPr>
              <a:t>етап</a:t>
            </a:r>
            <a:r>
              <a:rPr lang="ru-RU" sz="2400" b="1" dirty="0">
                <a:solidFill>
                  <a:srgbClr val="000000"/>
                </a:solidFill>
                <a:latin typeface="Times New Roman"/>
              </a:rPr>
              <a:t> (2000 − 2007 роки) </a:t>
            </a:r>
            <a:r>
              <a:rPr lang="ru-RU" sz="2400" dirty="0">
                <a:solidFill>
                  <a:srgbClr val="000000"/>
                </a:solidFill>
                <a:latin typeface="Times New Roman"/>
              </a:rPr>
              <a:t>− </a:t>
            </a:r>
            <a:r>
              <a:rPr lang="ru-RU" sz="2400" dirty="0" err="1">
                <a:solidFill>
                  <a:srgbClr val="000000"/>
                </a:solidFill>
                <a:latin typeface="Times New Roman"/>
              </a:rPr>
              <a:t>подальший</a:t>
            </a:r>
            <a:r>
              <a:rPr lang="ru-RU" sz="2400" dirty="0">
                <a:solidFill>
                  <a:srgbClr val="000000"/>
                </a:solidFill>
                <a:latin typeface="Times New Roman"/>
              </a:rPr>
              <a:t> </a:t>
            </a:r>
            <a:r>
              <a:rPr lang="ru-RU" sz="2400" dirty="0" err="1">
                <a:solidFill>
                  <a:srgbClr val="000000"/>
                </a:solidFill>
                <a:latin typeface="Times New Roman"/>
              </a:rPr>
              <a:t>розвиток</a:t>
            </a:r>
            <a:r>
              <a:rPr lang="ru-RU" sz="2400" dirty="0">
                <a:solidFill>
                  <a:srgbClr val="000000"/>
                </a:solidFill>
                <a:latin typeface="Times New Roman"/>
              </a:rPr>
              <a:t> </a:t>
            </a:r>
            <a:r>
              <a:rPr lang="ru-RU" sz="2400" dirty="0" err="1">
                <a:solidFill>
                  <a:srgbClr val="000000"/>
                </a:solidFill>
                <a:latin typeface="Times New Roman"/>
              </a:rPr>
              <a:t>банківської</a:t>
            </a:r>
            <a:r>
              <a:rPr lang="ru-RU" sz="2400" dirty="0">
                <a:solidFill>
                  <a:srgbClr val="000000"/>
                </a:solidFill>
                <a:latin typeface="Times New Roman"/>
              </a:rPr>
              <a:t> </a:t>
            </a:r>
            <a:r>
              <a:rPr lang="ru-RU" sz="2400" dirty="0" err="1">
                <a:solidFill>
                  <a:srgbClr val="000000"/>
                </a:solidFill>
                <a:latin typeface="Times New Roman"/>
              </a:rPr>
              <a:t>системи</a:t>
            </a:r>
            <a:r>
              <a:rPr lang="ru-RU" sz="2400" dirty="0">
                <a:solidFill>
                  <a:srgbClr val="000000"/>
                </a:solidFill>
                <a:latin typeface="Times New Roman"/>
              </a:rPr>
              <a:t> і </a:t>
            </a:r>
            <a:r>
              <a:rPr lang="ru-RU" sz="2400" dirty="0" err="1">
                <a:solidFill>
                  <a:srgbClr val="000000"/>
                </a:solidFill>
                <a:latin typeface="Times New Roman"/>
              </a:rPr>
              <a:t>монетарних</a:t>
            </a:r>
            <a:r>
              <a:rPr lang="ru-RU" sz="2400" dirty="0">
                <a:solidFill>
                  <a:srgbClr val="000000"/>
                </a:solidFill>
                <a:latin typeface="Times New Roman"/>
              </a:rPr>
              <a:t> </a:t>
            </a:r>
            <a:r>
              <a:rPr lang="ru-RU" sz="2400" dirty="0" err="1">
                <a:solidFill>
                  <a:srgbClr val="000000"/>
                </a:solidFill>
                <a:latin typeface="Times New Roman"/>
              </a:rPr>
              <a:t>інструментів</a:t>
            </a:r>
            <a:r>
              <a:rPr lang="ru-RU" sz="2400" dirty="0">
                <a:solidFill>
                  <a:srgbClr val="000000"/>
                </a:solidFill>
                <a:latin typeface="Times New Roman"/>
              </a:rPr>
              <a:t> </a:t>
            </a:r>
            <a:r>
              <a:rPr lang="ru-RU" sz="2400" dirty="0" err="1">
                <a:solidFill>
                  <a:srgbClr val="000000"/>
                </a:solidFill>
                <a:latin typeface="Times New Roman"/>
              </a:rPr>
              <a:t>із</a:t>
            </a:r>
            <a:r>
              <a:rPr lang="ru-RU" sz="2400" dirty="0">
                <a:solidFill>
                  <a:srgbClr val="000000"/>
                </a:solidFill>
                <a:latin typeface="Times New Roman"/>
              </a:rPr>
              <a:t> </a:t>
            </a:r>
            <a:r>
              <a:rPr lang="ru-RU" sz="2400" dirty="0" err="1">
                <a:solidFill>
                  <a:srgbClr val="000000"/>
                </a:solidFill>
                <a:latin typeface="Times New Roman"/>
              </a:rPr>
              <a:t>регулювання</a:t>
            </a:r>
            <a:r>
              <a:rPr lang="ru-RU" sz="2400" dirty="0">
                <a:solidFill>
                  <a:srgbClr val="000000"/>
                </a:solidFill>
                <a:latin typeface="Times New Roman"/>
              </a:rPr>
              <a:t> </a:t>
            </a:r>
            <a:r>
              <a:rPr lang="ru-RU" sz="2400" dirty="0" err="1">
                <a:solidFill>
                  <a:srgbClr val="000000"/>
                </a:solidFill>
                <a:latin typeface="Times New Roman"/>
              </a:rPr>
              <a:t>грошово</a:t>
            </a:r>
            <a:r>
              <a:rPr lang="ru-RU" sz="2400" dirty="0">
                <a:solidFill>
                  <a:srgbClr val="000000"/>
                </a:solidFill>
                <a:latin typeface="Times New Roman"/>
              </a:rPr>
              <a:t>-кредитного ринку, </a:t>
            </a:r>
            <a:r>
              <a:rPr lang="ru-RU" sz="2400" dirty="0" err="1">
                <a:solidFill>
                  <a:srgbClr val="000000"/>
                </a:solidFill>
                <a:latin typeface="Times New Roman"/>
              </a:rPr>
              <a:t>зорієнтованих</a:t>
            </a:r>
            <a:r>
              <a:rPr lang="ru-RU" sz="2400" dirty="0">
                <a:solidFill>
                  <a:srgbClr val="000000"/>
                </a:solidFill>
                <a:latin typeface="Times New Roman"/>
              </a:rPr>
              <a:t> на </a:t>
            </a:r>
            <a:r>
              <a:rPr lang="ru-RU" sz="2400" dirty="0" err="1">
                <a:solidFill>
                  <a:srgbClr val="000000"/>
                </a:solidFill>
                <a:latin typeface="Times New Roman"/>
              </a:rPr>
              <a:t>підтримку</a:t>
            </a:r>
            <a:r>
              <a:rPr lang="ru-RU" sz="2400" dirty="0">
                <a:solidFill>
                  <a:srgbClr val="000000"/>
                </a:solidFill>
                <a:latin typeface="Times New Roman"/>
              </a:rPr>
              <a:t> </a:t>
            </a:r>
            <a:r>
              <a:rPr lang="ru-RU" sz="2400" dirty="0" err="1">
                <a:solidFill>
                  <a:srgbClr val="000000"/>
                </a:solidFill>
                <a:latin typeface="Times New Roman"/>
              </a:rPr>
              <a:t>сталого</a:t>
            </a:r>
            <a:r>
              <a:rPr lang="ru-RU" sz="2400" dirty="0">
                <a:solidFill>
                  <a:srgbClr val="000000"/>
                </a:solidFill>
                <a:latin typeface="Times New Roman"/>
              </a:rPr>
              <a:t> </a:t>
            </a:r>
            <a:r>
              <a:rPr lang="ru-RU" sz="2400" dirty="0" err="1">
                <a:solidFill>
                  <a:srgbClr val="000000"/>
                </a:solidFill>
                <a:latin typeface="Times New Roman"/>
              </a:rPr>
              <a:t>економічного</a:t>
            </a:r>
            <a:r>
              <a:rPr lang="ru-RU" sz="2400" dirty="0">
                <a:solidFill>
                  <a:srgbClr val="000000"/>
                </a:solidFill>
                <a:latin typeface="Times New Roman"/>
              </a:rPr>
              <a:t> </a:t>
            </a:r>
            <a:r>
              <a:rPr lang="ru-RU" sz="2400" dirty="0" err="1">
                <a:solidFill>
                  <a:srgbClr val="000000"/>
                </a:solidFill>
                <a:latin typeface="Times New Roman"/>
              </a:rPr>
              <a:t>зростання</a:t>
            </a:r>
            <a:r>
              <a:rPr lang="ru-RU" sz="2400" dirty="0">
                <a:solidFill>
                  <a:srgbClr val="000000"/>
                </a:solidFill>
                <a:latin typeface="Times New Roman"/>
              </a:rPr>
              <a:t> та </a:t>
            </a:r>
            <a:r>
              <a:rPr lang="ru-RU" sz="2400" dirty="0" err="1">
                <a:solidFill>
                  <a:srgbClr val="000000"/>
                </a:solidFill>
                <a:latin typeface="Times New Roman"/>
              </a:rPr>
              <a:t>цінової</a:t>
            </a:r>
            <a:r>
              <a:rPr lang="ru-RU" sz="2400" dirty="0">
                <a:solidFill>
                  <a:srgbClr val="000000"/>
                </a:solidFill>
                <a:latin typeface="Times New Roman"/>
              </a:rPr>
              <a:t> </a:t>
            </a:r>
            <a:r>
              <a:rPr lang="ru-RU" sz="2400" dirty="0" err="1">
                <a:solidFill>
                  <a:srgbClr val="000000"/>
                </a:solidFill>
                <a:latin typeface="Times New Roman"/>
              </a:rPr>
              <a:t>стабільності</a:t>
            </a:r>
            <a:r>
              <a:rPr lang="ru-RU" sz="2400" dirty="0">
                <a:solidFill>
                  <a:srgbClr val="000000"/>
                </a:solidFill>
                <a:latin typeface="Times New Roman"/>
              </a:rPr>
              <a:t>; </a:t>
            </a:r>
          </a:p>
          <a:p>
            <a:pPr algn="just"/>
            <a:endParaRPr lang="en-US" sz="2400" b="1" dirty="0" smtClean="0">
              <a:solidFill>
                <a:srgbClr val="000000"/>
              </a:solidFill>
              <a:latin typeface="Times New Roman"/>
            </a:endParaRPr>
          </a:p>
          <a:p>
            <a:pPr algn="just"/>
            <a:r>
              <a:rPr lang="ru-RU" sz="2400" b="1" dirty="0" smtClean="0">
                <a:solidFill>
                  <a:srgbClr val="000000"/>
                </a:solidFill>
                <a:latin typeface="Times New Roman"/>
              </a:rPr>
              <a:t>− </a:t>
            </a:r>
            <a:r>
              <a:rPr lang="ru-RU" sz="2400" b="1" dirty="0" err="1">
                <a:solidFill>
                  <a:srgbClr val="000000"/>
                </a:solidFill>
                <a:latin typeface="Times New Roman"/>
              </a:rPr>
              <a:t>четвертий</a:t>
            </a:r>
            <a:r>
              <a:rPr lang="ru-RU" sz="2400" b="1" dirty="0">
                <a:solidFill>
                  <a:srgbClr val="000000"/>
                </a:solidFill>
                <a:latin typeface="Times New Roman"/>
              </a:rPr>
              <a:t> </a:t>
            </a:r>
            <a:r>
              <a:rPr lang="ru-RU" sz="2400" b="1" dirty="0" err="1">
                <a:solidFill>
                  <a:srgbClr val="000000"/>
                </a:solidFill>
                <a:latin typeface="Times New Roman"/>
              </a:rPr>
              <a:t>етап</a:t>
            </a:r>
            <a:r>
              <a:rPr lang="ru-RU" sz="2400" b="1" dirty="0">
                <a:solidFill>
                  <a:srgbClr val="000000"/>
                </a:solidFill>
                <a:latin typeface="Times New Roman"/>
              </a:rPr>
              <a:t> (2008 − </a:t>
            </a:r>
            <a:r>
              <a:rPr lang="ru-RU" sz="2400" b="1" dirty="0" err="1">
                <a:solidFill>
                  <a:srgbClr val="000000"/>
                </a:solidFill>
                <a:latin typeface="Times New Roman"/>
              </a:rPr>
              <a:t>поточний</a:t>
            </a:r>
            <a:r>
              <a:rPr lang="ru-RU" sz="2400" b="1" dirty="0">
                <a:solidFill>
                  <a:srgbClr val="000000"/>
                </a:solidFill>
                <a:latin typeface="Times New Roman"/>
              </a:rPr>
              <a:t> час) </a:t>
            </a:r>
            <a:r>
              <a:rPr lang="ru-RU" sz="2400" dirty="0">
                <a:solidFill>
                  <a:srgbClr val="000000"/>
                </a:solidFill>
                <a:latin typeface="Times New Roman"/>
              </a:rPr>
              <a:t>− </a:t>
            </a:r>
            <a:r>
              <a:rPr lang="ru-RU" sz="2400" dirty="0" err="1">
                <a:solidFill>
                  <a:srgbClr val="000000"/>
                </a:solidFill>
                <a:latin typeface="Times New Roman"/>
              </a:rPr>
              <a:t>діяльність</a:t>
            </a:r>
            <a:r>
              <a:rPr lang="ru-RU" sz="2400" dirty="0">
                <a:solidFill>
                  <a:srgbClr val="000000"/>
                </a:solidFill>
                <a:latin typeface="Times New Roman"/>
              </a:rPr>
              <a:t>, </a:t>
            </a:r>
            <a:r>
              <a:rPr lang="ru-RU" sz="2400" dirty="0" err="1">
                <a:solidFill>
                  <a:srgbClr val="000000"/>
                </a:solidFill>
                <a:latin typeface="Times New Roman"/>
              </a:rPr>
              <a:t>спрямована</a:t>
            </a:r>
            <a:r>
              <a:rPr lang="ru-RU" sz="2400" dirty="0">
                <a:solidFill>
                  <a:srgbClr val="000000"/>
                </a:solidFill>
                <a:latin typeface="Times New Roman"/>
              </a:rPr>
              <a:t> на </a:t>
            </a:r>
            <a:r>
              <a:rPr lang="ru-RU" sz="2400" dirty="0" err="1">
                <a:solidFill>
                  <a:srgbClr val="000000"/>
                </a:solidFill>
                <a:latin typeface="Times New Roman"/>
              </a:rPr>
              <a:t>протидію</a:t>
            </a:r>
            <a:r>
              <a:rPr lang="ru-RU" sz="2400" dirty="0">
                <a:solidFill>
                  <a:srgbClr val="000000"/>
                </a:solidFill>
                <a:latin typeface="Times New Roman"/>
              </a:rPr>
              <a:t> </a:t>
            </a:r>
            <a:r>
              <a:rPr lang="ru-RU" sz="2400" dirty="0" err="1">
                <a:solidFill>
                  <a:srgbClr val="000000"/>
                </a:solidFill>
                <a:latin typeface="Times New Roman"/>
              </a:rPr>
              <a:t>фінансовій</a:t>
            </a:r>
            <a:r>
              <a:rPr lang="ru-RU" sz="2400" dirty="0">
                <a:solidFill>
                  <a:srgbClr val="000000"/>
                </a:solidFill>
                <a:latin typeface="Times New Roman"/>
              </a:rPr>
              <a:t> </a:t>
            </a:r>
            <a:r>
              <a:rPr lang="ru-RU" sz="2400" dirty="0" err="1">
                <a:solidFill>
                  <a:srgbClr val="000000"/>
                </a:solidFill>
                <a:latin typeface="Times New Roman"/>
              </a:rPr>
              <a:t>кризі</a:t>
            </a:r>
            <a:r>
              <a:rPr lang="ru-RU" sz="2400" dirty="0">
                <a:solidFill>
                  <a:srgbClr val="000000"/>
                </a:solidFill>
                <a:latin typeface="Times New Roman"/>
              </a:rPr>
              <a:t> і </a:t>
            </a:r>
            <a:r>
              <a:rPr lang="ru-RU" sz="2400" dirty="0" err="1">
                <a:solidFill>
                  <a:srgbClr val="000000"/>
                </a:solidFill>
                <a:latin typeface="Times New Roman"/>
              </a:rPr>
              <a:t>оздоровлення</a:t>
            </a:r>
            <a:r>
              <a:rPr lang="ru-RU" sz="2400" dirty="0">
                <a:solidFill>
                  <a:srgbClr val="000000"/>
                </a:solidFill>
                <a:latin typeface="Times New Roman"/>
              </a:rPr>
              <a:t> </a:t>
            </a:r>
            <a:r>
              <a:rPr lang="ru-RU" sz="2400" dirty="0" err="1">
                <a:solidFill>
                  <a:srgbClr val="000000"/>
                </a:solidFill>
                <a:latin typeface="Times New Roman"/>
              </a:rPr>
              <a:t>банківської</a:t>
            </a:r>
            <a:r>
              <a:rPr lang="ru-RU" sz="2400" dirty="0">
                <a:solidFill>
                  <a:srgbClr val="000000"/>
                </a:solidFill>
                <a:latin typeface="Times New Roman"/>
              </a:rPr>
              <a:t> </a:t>
            </a:r>
            <a:r>
              <a:rPr lang="ru-RU" sz="2400" dirty="0" err="1">
                <a:solidFill>
                  <a:srgbClr val="000000"/>
                </a:solidFill>
                <a:latin typeface="Times New Roman"/>
              </a:rPr>
              <a:t>системи</a:t>
            </a:r>
            <a:r>
              <a:rPr lang="ru-RU" sz="2400" dirty="0">
                <a:solidFill>
                  <a:srgbClr val="000000"/>
                </a:solidFill>
                <a:latin typeface="Times New Roman"/>
              </a:rPr>
              <a:t> [1]. </a:t>
            </a:r>
            <a:endParaRPr lang="ru-RU" sz="2400" dirty="0"/>
          </a:p>
        </p:txBody>
      </p:sp>
    </p:spTree>
    <p:extLst>
      <p:ext uri="{BB962C8B-B14F-4D97-AF65-F5344CB8AC3E}">
        <p14:creationId xmlns:p14="http://schemas.microsoft.com/office/powerpoint/2010/main" val="29866409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76673"/>
            <a:ext cx="8568952" cy="2308324"/>
          </a:xfrm>
          <a:prstGeom prst="rect">
            <a:avLst/>
          </a:prstGeom>
        </p:spPr>
        <p:txBody>
          <a:bodyPr wrap="square">
            <a:spAutoFit/>
          </a:bodyPr>
          <a:lstStyle/>
          <a:p>
            <a:pPr lvl="0" algn="just"/>
            <a:r>
              <a:rPr lang="en-US" sz="2400" dirty="0" smtClean="0">
                <a:solidFill>
                  <a:prstClr val="black"/>
                </a:solidFill>
                <a:latin typeface="Arial"/>
                <a:ea typeface="Times New Roman"/>
              </a:rPr>
              <a:t>	</a:t>
            </a:r>
            <a:r>
              <a:rPr lang="uk-UA" sz="2400" dirty="0" smtClean="0">
                <a:solidFill>
                  <a:prstClr val="black"/>
                </a:solidFill>
                <a:latin typeface="Arial"/>
                <a:ea typeface="Times New Roman"/>
              </a:rPr>
              <a:t>Наголосимо</a:t>
            </a:r>
            <a:r>
              <a:rPr lang="uk-UA" sz="2400" dirty="0">
                <a:solidFill>
                  <a:prstClr val="black"/>
                </a:solidFill>
                <a:latin typeface="Arial"/>
                <a:ea typeface="Times New Roman"/>
              </a:rPr>
              <a:t>, що </a:t>
            </a:r>
            <a:r>
              <a:rPr lang="uk-UA" sz="2400" b="1" dirty="0">
                <a:solidFill>
                  <a:prstClr val="black"/>
                </a:solidFill>
                <a:latin typeface="Arial"/>
                <a:ea typeface="Times New Roman"/>
              </a:rPr>
              <a:t>принципово вірні та адекватні заходи НБУ, на наш погляд, застосовувалися з деяким запізненням, що послаблювало їх позитивний ефект, а відсутність чітко окресленої програми антикризових дій посилювала недовіру до НБУ і живила розгортання спекулятивних настроїв</a:t>
            </a:r>
            <a:r>
              <a:rPr lang="uk-UA" sz="2400" dirty="0">
                <a:solidFill>
                  <a:prstClr val="black"/>
                </a:solidFill>
                <a:latin typeface="Arial"/>
                <a:ea typeface="Times New Roman"/>
              </a:rPr>
              <a:t>. </a:t>
            </a:r>
            <a:endParaRPr lang="ru-RU" sz="2400" dirty="0">
              <a:solidFill>
                <a:prstClr val="black"/>
              </a:solidFill>
            </a:endParaRPr>
          </a:p>
        </p:txBody>
      </p:sp>
    </p:spTree>
    <p:extLst>
      <p:ext uri="{BB962C8B-B14F-4D97-AF65-F5344CB8AC3E}">
        <p14:creationId xmlns:p14="http://schemas.microsoft.com/office/powerpoint/2010/main" val="386032350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6463308"/>
          </a:xfrm>
          <a:prstGeom prst="rect">
            <a:avLst/>
          </a:prstGeom>
        </p:spPr>
        <p:txBody>
          <a:bodyPr wrap="square">
            <a:spAutoFit/>
          </a:bodyPr>
          <a:lstStyle/>
          <a:p>
            <a:pPr algn="just">
              <a:spcAft>
                <a:spcPts val="0"/>
              </a:spcAft>
            </a:pPr>
            <a:r>
              <a:rPr lang="uk-UA" dirty="0">
                <a:latin typeface="Arial"/>
                <a:ea typeface="Times New Roman"/>
              </a:rPr>
              <a:t>На сучасному етапі </a:t>
            </a:r>
            <a:r>
              <a:rPr lang="uk-UA" b="1" dirty="0">
                <a:latin typeface="Arial"/>
                <a:ea typeface="Times New Roman"/>
              </a:rPr>
              <a:t>відносини між НБУ та урядом фактично втратили риси партнерства, і в монетарному режимі чітко проявилися риси фіскального домінування</a:t>
            </a:r>
            <a:r>
              <a:rPr lang="uk-UA" dirty="0">
                <a:latin typeface="Arial"/>
                <a:ea typeface="Times New Roman"/>
              </a:rPr>
              <a:t>. </a:t>
            </a:r>
            <a:endParaRPr lang="ru-RU" sz="2800" dirty="0">
              <a:latin typeface="Times New Roman"/>
              <a:ea typeface="Times New Roman"/>
            </a:endParaRPr>
          </a:p>
          <a:p>
            <a:pPr algn="just">
              <a:spcAft>
                <a:spcPts val="0"/>
              </a:spcAft>
            </a:pPr>
            <a:r>
              <a:rPr lang="uk-UA" dirty="0">
                <a:latin typeface="Arial"/>
                <a:ea typeface="Times New Roman"/>
              </a:rPr>
              <a:t>По-перше, окремими положеннями Закону України «Про державний бюджет України на 2009 рік» НБУ було зобов’язано обов’язково викупати державні облігації за їх номінальною вартістю протягом трьох днів з дня надходження пропозиції від банків (ст. 84), а у ст. 85 зазначено, що на разі недотримання доходів бюджету для забезпечення захищених статей видатків державного бюджету Кабміну України буде дозволено здійснити державні запозичення понад домовлені обсяги. По суті це означає можливість прямого емісійного фінансування видатків бюджету, що обмежує незалежність монетарної політики НБУ і загрожує розкручуванням інфляційної спіралі. </a:t>
            </a:r>
            <a:endParaRPr lang="ru-RU" sz="2800" dirty="0">
              <a:latin typeface="Times New Roman"/>
              <a:ea typeface="Times New Roman"/>
            </a:endParaRPr>
          </a:p>
          <a:p>
            <a:pPr algn="just">
              <a:spcAft>
                <a:spcPts val="0"/>
              </a:spcAft>
            </a:pPr>
            <a:r>
              <a:rPr lang="uk-UA" dirty="0">
                <a:latin typeface="Arial"/>
                <a:ea typeface="Times New Roman"/>
              </a:rPr>
              <a:t>По-друге, згідно ст. 86 політика рефінансування НБУ має узгоджуватися з Кабміном України. За беззаперечної необхідності підвищення контролю за обсягами і напрямами рефінансування, така норма загрожує посиленням політичного тиску на НБУ та суперечить нормам його незалежності. </a:t>
            </a:r>
            <a:endParaRPr lang="ru-RU" sz="2800" dirty="0">
              <a:latin typeface="Times New Roman"/>
              <a:ea typeface="Times New Roman"/>
            </a:endParaRPr>
          </a:p>
          <a:p>
            <a:pPr algn="just">
              <a:spcAft>
                <a:spcPts val="200"/>
              </a:spcAft>
            </a:pPr>
            <a:r>
              <a:rPr lang="uk-UA" dirty="0">
                <a:solidFill>
                  <a:srgbClr val="000000"/>
                </a:solidFill>
                <a:latin typeface="Arial"/>
                <a:ea typeface="Times New Roman"/>
              </a:rPr>
              <a:t>Протистояння НБУ та Уряду з питань рефінансування комерційних банків та . відсутність домовленостей між ними щодо відповідного механізму призвело до призупинення з другої половини грудня рефінансування через постійні лінії «</a:t>
            </a:r>
            <a:r>
              <a:rPr lang="uk-UA" dirty="0" err="1">
                <a:solidFill>
                  <a:srgbClr val="000000"/>
                </a:solidFill>
                <a:latin typeface="Arial"/>
                <a:ea typeface="Times New Roman"/>
              </a:rPr>
              <a:t>овернайт</a:t>
            </a:r>
            <a:r>
              <a:rPr lang="uk-UA" dirty="0">
                <a:solidFill>
                  <a:srgbClr val="000000"/>
                </a:solidFill>
                <a:latin typeface="Arial"/>
                <a:ea typeface="Times New Roman"/>
              </a:rPr>
              <a:t>» та через тендери. Зокрема, в січні НБУ рефінансував банки лише на 1,4 </a:t>
            </a:r>
            <a:r>
              <a:rPr lang="uk-UA" dirty="0" err="1">
                <a:solidFill>
                  <a:srgbClr val="000000"/>
                </a:solidFill>
                <a:latin typeface="Arial"/>
                <a:ea typeface="Times New Roman"/>
              </a:rPr>
              <a:t>млрд</a:t>
            </a:r>
            <a:r>
              <a:rPr lang="uk-UA" dirty="0">
                <a:solidFill>
                  <a:srgbClr val="000000"/>
                </a:solidFill>
                <a:latin typeface="Arial"/>
                <a:ea typeface="Times New Roman"/>
              </a:rPr>
              <a:t> </a:t>
            </a:r>
            <a:r>
              <a:rPr lang="uk-UA" dirty="0" err="1">
                <a:solidFill>
                  <a:srgbClr val="000000"/>
                </a:solidFill>
                <a:latin typeface="Arial"/>
                <a:ea typeface="Times New Roman"/>
              </a:rPr>
              <a:t>грн</a:t>
            </a:r>
            <a:r>
              <a:rPr lang="uk-UA" dirty="0">
                <a:solidFill>
                  <a:srgbClr val="000000"/>
                </a:solidFill>
                <a:latin typeface="Arial"/>
                <a:ea typeface="Times New Roman"/>
              </a:rPr>
              <a:t>, тоді як у першій половині грудня банки отримали 30,7 </a:t>
            </a:r>
            <a:r>
              <a:rPr lang="uk-UA" dirty="0" err="1">
                <a:solidFill>
                  <a:srgbClr val="000000"/>
                </a:solidFill>
                <a:latin typeface="Arial"/>
                <a:ea typeface="Times New Roman"/>
              </a:rPr>
              <a:t>млрд</a:t>
            </a:r>
            <a:r>
              <a:rPr lang="uk-UA" dirty="0">
                <a:solidFill>
                  <a:srgbClr val="000000"/>
                </a:solidFill>
                <a:latin typeface="Arial"/>
                <a:ea typeface="Times New Roman"/>
              </a:rPr>
              <a:t> </a:t>
            </a:r>
            <a:r>
              <a:rPr lang="uk-UA" dirty="0" err="1">
                <a:solidFill>
                  <a:srgbClr val="000000"/>
                </a:solidFill>
                <a:latin typeface="Arial"/>
                <a:ea typeface="Times New Roman"/>
              </a:rPr>
              <a:t>грн</a:t>
            </a:r>
            <a:r>
              <a:rPr lang="uk-UA" dirty="0">
                <a:solidFill>
                  <a:srgbClr val="000000"/>
                </a:solidFill>
                <a:latin typeface="Arial"/>
                <a:ea typeface="Times New Roman"/>
              </a:rPr>
              <a:t>, у листопаді — 45,5 </a:t>
            </a:r>
            <a:r>
              <a:rPr lang="uk-UA" dirty="0" err="1">
                <a:solidFill>
                  <a:srgbClr val="000000"/>
                </a:solidFill>
                <a:latin typeface="Arial"/>
                <a:ea typeface="Times New Roman"/>
              </a:rPr>
              <a:t>млрд</a:t>
            </a:r>
            <a:r>
              <a:rPr lang="uk-UA" dirty="0">
                <a:solidFill>
                  <a:srgbClr val="000000"/>
                </a:solidFill>
                <a:latin typeface="Arial"/>
                <a:ea typeface="Times New Roman"/>
              </a:rPr>
              <a:t> грн. Це стало одним з чинників погіршення становища українських банків у перші місяці 2009 року.</a:t>
            </a:r>
            <a:endParaRPr lang="ru-RU" sz="2800" dirty="0">
              <a:effectLst/>
              <a:latin typeface="Times New Roman"/>
              <a:ea typeface="Times New Roman"/>
            </a:endParaRPr>
          </a:p>
        </p:txBody>
      </p:sp>
    </p:spTree>
    <p:extLst>
      <p:ext uri="{BB962C8B-B14F-4D97-AF65-F5344CB8AC3E}">
        <p14:creationId xmlns:p14="http://schemas.microsoft.com/office/powerpoint/2010/main" val="16523033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0" y="476672"/>
            <a:ext cx="9337600" cy="6264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08272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3400"/>
            <a:ext cx="8892480" cy="5919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47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8496944" cy="5509200"/>
          </a:xfrm>
          <a:prstGeom prst="rect">
            <a:avLst/>
          </a:prstGeom>
        </p:spPr>
        <p:txBody>
          <a:bodyPr wrap="square">
            <a:spAutoFit/>
          </a:bodyPr>
          <a:lstStyle/>
          <a:p>
            <a:pPr algn="just"/>
            <a:r>
              <a:rPr lang="ru-RU" sz="3200" dirty="0" err="1">
                <a:solidFill>
                  <a:srgbClr val="000000"/>
                </a:solidFill>
                <a:latin typeface="Times New Roman"/>
              </a:rPr>
              <a:t>Стаття</a:t>
            </a:r>
            <a:r>
              <a:rPr lang="ru-RU" sz="3200" dirty="0">
                <a:solidFill>
                  <a:srgbClr val="000000"/>
                </a:solidFill>
                <a:latin typeface="Times New Roman"/>
              </a:rPr>
              <a:t> 25 Закону </a:t>
            </a:r>
            <a:r>
              <a:rPr lang="ru-RU" sz="3200" dirty="0" err="1">
                <a:solidFill>
                  <a:srgbClr val="000000"/>
                </a:solidFill>
                <a:latin typeface="Times New Roman"/>
              </a:rPr>
              <a:t>України</a:t>
            </a:r>
            <a:r>
              <a:rPr lang="ru-RU" sz="3200" dirty="0">
                <a:solidFill>
                  <a:srgbClr val="000000"/>
                </a:solidFill>
                <a:latin typeface="Times New Roman"/>
              </a:rPr>
              <a:t> «Про </a:t>
            </a:r>
            <a:r>
              <a:rPr lang="ru-RU" sz="3200" dirty="0" err="1">
                <a:solidFill>
                  <a:srgbClr val="000000"/>
                </a:solidFill>
                <a:latin typeface="Times New Roman"/>
              </a:rPr>
              <a:t>Національний</a:t>
            </a:r>
            <a:r>
              <a:rPr lang="ru-RU" sz="3200" dirty="0">
                <a:solidFill>
                  <a:srgbClr val="000000"/>
                </a:solidFill>
                <a:latin typeface="Times New Roman"/>
              </a:rPr>
              <a:t> банк </a:t>
            </a:r>
            <a:r>
              <a:rPr lang="ru-RU" sz="3200" dirty="0" err="1">
                <a:solidFill>
                  <a:srgbClr val="000000"/>
                </a:solidFill>
                <a:latin typeface="Times New Roman"/>
              </a:rPr>
              <a:t>України</a:t>
            </a:r>
            <a:r>
              <a:rPr lang="ru-RU" sz="3200" dirty="0">
                <a:solidFill>
                  <a:srgbClr val="000000"/>
                </a:solidFill>
                <a:latin typeface="Times New Roman"/>
              </a:rPr>
              <a:t>» </a:t>
            </a:r>
            <a:r>
              <a:rPr lang="ru-RU" sz="3200" dirty="0" err="1">
                <a:solidFill>
                  <a:srgbClr val="000000"/>
                </a:solidFill>
                <a:latin typeface="Times New Roman"/>
              </a:rPr>
              <a:t>визначає</a:t>
            </a:r>
            <a:r>
              <a:rPr lang="ru-RU" sz="3200" dirty="0">
                <a:solidFill>
                  <a:srgbClr val="000000"/>
                </a:solidFill>
                <a:latin typeface="Times New Roman"/>
              </a:rPr>
              <a:t> </a:t>
            </a:r>
            <a:r>
              <a:rPr lang="ru-RU" sz="3200" dirty="0" err="1">
                <a:solidFill>
                  <a:srgbClr val="000000"/>
                </a:solidFill>
                <a:latin typeface="Times New Roman"/>
              </a:rPr>
              <a:t>засоби</a:t>
            </a:r>
            <a:r>
              <a:rPr lang="ru-RU" sz="3200" dirty="0">
                <a:solidFill>
                  <a:srgbClr val="000000"/>
                </a:solidFill>
                <a:latin typeface="Times New Roman"/>
              </a:rPr>
              <a:t> та </a:t>
            </a:r>
            <a:r>
              <a:rPr lang="ru-RU" sz="3200" dirty="0" err="1">
                <a:solidFill>
                  <a:srgbClr val="000000"/>
                </a:solidFill>
                <a:latin typeface="Times New Roman"/>
              </a:rPr>
              <a:t>методи</a:t>
            </a:r>
            <a:r>
              <a:rPr lang="ru-RU" sz="3200" dirty="0">
                <a:solidFill>
                  <a:srgbClr val="000000"/>
                </a:solidFill>
                <a:latin typeface="Times New Roman"/>
              </a:rPr>
              <a:t> </a:t>
            </a:r>
            <a:r>
              <a:rPr lang="ru-RU" sz="3200" dirty="0" err="1">
                <a:solidFill>
                  <a:srgbClr val="000000"/>
                </a:solidFill>
                <a:latin typeface="Times New Roman"/>
              </a:rPr>
              <a:t>грошово-кредитної</a:t>
            </a:r>
            <a:r>
              <a:rPr lang="ru-RU" sz="3200" dirty="0">
                <a:solidFill>
                  <a:srgbClr val="000000"/>
                </a:solidFill>
                <a:latin typeface="Times New Roman"/>
              </a:rPr>
              <a:t> </a:t>
            </a:r>
            <a:r>
              <a:rPr lang="ru-RU" sz="3200" dirty="0" err="1">
                <a:solidFill>
                  <a:srgbClr val="000000"/>
                </a:solidFill>
                <a:latin typeface="Times New Roman"/>
              </a:rPr>
              <a:t>політики</a:t>
            </a:r>
            <a:r>
              <a:rPr lang="ru-RU" sz="3200" dirty="0">
                <a:solidFill>
                  <a:srgbClr val="000000"/>
                </a:solidFill>
                <a:latin typeface="Times New Roman"/>
              </a:rPr>
              <a:t>: </a:t>
            </a:r>
          </a:p>
          <a:p>
            <a:pPr algn="just"/>
            <a:r>
              <a:rPr lang="ru-RU" sz="3200" dirty="0">
                <a:solidFill>
                  <a:srgbClr val="000000"/>
                </a:solidFill>
                <a:latin typeface="Times New Roman"/>
              </a:rPr>
              <a:t>− </a:t>
            </a:r>
            <a:r>
              <a:rPr lang="ru-RU" sz="3200" dirty="0" err="1">
                <a:solidFill>
                  <a:srgbClr val="000000"/>
                </a:solidFill>
                <a:latin typeface="Times New Roman"/>
              </a:rPr>
              <a:t>норми</a:t>
            </a:r>
            <a:r>
              <a:rPr lang="ru-RU" sz="3200" dirty="0">
                <a:solidFill>
                  <a:srgbClr val="000000"/>
                </a:solidFill>
                <a:latin typeface="Times New Roman"/>
              </a:rPr>
              <a:t> </a:t>
            </a:r>
            <a:r>
              <a:rPr lang="ru-RU" sz="3200" dirty="0" err="1">
                <a:solidFill>
                  <a:srgbClr val="000000"/>
                </a:solidFill>
                <a:latin typeface="Times New Roman"/>
              </a:rPr>
              <a:t>обов’язкових</a:t>
            </a:r>
            <a:r>
              <a:rPr lang="ru-RU" sz="3200" dirty="0">
                <a:solidFill>
                  <a:srgbClr val="000000"/>
                </a:solidFill>
                <a:latin typeface="Times New Roman"/>
              </a:rPr>
              <a:t> </a:t>
            </a:r>
            <a:r>
              <a:rPr lang="ru-RU" sz="3200" dirty="0" err="1">
                <a:solidFill>
                  <a:srgbClr val="000000"/>
                </a:solidFill>
                <a:latin typeface="Times New Roman"/>
              </a:rPr>
              <a:t>резервів</a:t>
            </a:r>
            <a:r>
              <a:rPr lang="ru-RU" sz="3200" dirty="0">
                <a:solidFill>
                  <a:srgbClr val="000000"/>
                </a:solidFill>
                <a:latin typeface="Times New Roman"/>
              </a:rPr>
              <a:t>; </a:t>
            </a:r>
          </a:p>
          <a:p>
            <a:pPr algn="just"/>
            <a:r>
              <a:rPr lang="ru-RU" sz="3200" dirty="0">
                <a:solidFill>
                  <a:srgbClr val="000000"/>
                </a:solidFill>
                <a:latin typeface="Times New Roman"/>
              </a:rPr>
              <a:t>− </a:t>
            </a:r>
            <a:r>
              <a:rPr lang="ru-RU" sz="3200" dirty="0" err="1">
                <a:solidFill>
                  <a:srgbClr val="000000"/>
                </a:solidFill>
                <a:latin typeface="Times New Roman"/>
              </a:rPr>
              <a:t>процентні</a:t>
            </a:r>
            <a:r>
              <a:rPr lang="ru-RU" sz="3200" dirty="0">
                <a:solidFill>
                  <a:srgbClr val="000000"/>
                </a:solidFill>
                <a:latin typeface="Times New Roman"/>
              </a:rPr>
              <a:t> ставки, </a:t>
            </a:r>
            <a:r>
              <a:rPr lang="ru-RU" sz="3200" dirty="0" err="1" smtClean="0">
                <a:solidFill>
                  <a:srgbClr val="000000"/>
                </a:solidFill>
                <a:latin typeface="Times New Roman"/>
              </a:rPr>
              <a:t>управління</a:t>
            </a:r>
            <a:r>
              <a:rPr lang="ru-RU" sz="3200" dirty="0" smtClean="0">
                <a:solidFill>
                  <a:srgbClr val="000000"/>
                </a:solidFill>
                <a:latin typeface="Times New Roman"/>
              </a:rPr>
              <a:t> </a:t>
            </a:r>
            <a:r>
              <a:rPr lang="ru-RU" sz="3200" dirty="0" err="1">
                <a:solidFill>
                  <a:srgbClr val="000000"/>
                </a:solidFill>
                <a:latin typeface="Times New Roman"/>
              </a:rPr>
              <a:t>золотовалютними</a:t>
            </a:r>
            <a:r>
              <a:rPr lang="ru-RU" sz="3200" dirty="0">
                <a:solidFill>
                  <a:srgbClr val="000000"/>
                </a:solidFill>
                <a:latin typeface="Times New Roman"/>
              </a:rPr>
              <a:t> резервами; </a:t>
            </a:r>
          </a:p>
          <a:p>
            <a:pPr algn="just"/>
            <a:r>
              <a:rPr lang="ru-RU" sz="3200" dirty="0">
                <a:solidFill>
                  <a:srgbClr val="000000"/>
                </a:solidFill>
                <a:latin typeface="Times New Roman"/>
              </a:rPr>
              <a:t>− </a:t>
            </a:r>
            <a:r>
              <a:rPr lang="ru-RU" sz="3200" dirty="0" err="1">
                <a:solidFill>
                  <a:srgbClr val="000000"/>
                </a:solidFill>
                <a:latin typeface="Times New Roman"/>
              </a:rPr>
              <a:t>операції</a:t>
            </a:r>
            <a:r>
              <a:rPr lang="ru-RU" sz="3200" dirty="0">
                <a:solidFill>
                  <a:srgbClr val="000000"/>
                </a:solidFill>
                <a:latin typeface="Times New Roman"/>
              </a:rPr>
              <a:t> з </a:t>
            </a:r>
            <a:r>
              <a:rPr lang="ru-RU" sz="3200" dirty="0" err="1">
                <a:solidFill>
                  <a:srgbClr val="000000"/>
                </a:solidFill>
                <a:latin typeface="Times New Roman"/>
              </a:rPr>
              <a:t>цінними</a:t>
            </a:r>
            <a:r>
              <a:rPr lang="ru-RU" sz="3200" dirty="0">
                <a:solidFill>
                  <a:srgbClr val="000000"/>
                </a:solidFill>
                <a:latin typeface="Times New Roman"/>
              </a:rPr>
              <a:t> </a:t>
            </a:r>
            <a:r>
              <a:rPr lang="ru-RU" sz="3200" dirty="0" err="1">
                <a:solidFill>
                  <a:srgbClr val="000000"/>
                </a:solidFill>
                <a:latin typeface="Times New Roman"/>
              </a:rPr>
              <a:t>паперами</a:t>
            </a:r>
            <a:r>
              <a:rPr lang="ru-RU" sz="3200" dirty="0">
                <a:solidFill>
                  <a:srgbClr val="000000"/>
                </a:solidFill>
                <a:latin typeface="Times New Roman"/>
              </a:rPr>
              <a:t> на </a:t>
            </a:r>
            <a:r>
              <a:rPr lang="ru-RU" sz="3200" dirty="0" err="1">
                <a:solidFill>
                  <a:srgbClr val="000000"/>
                </a:solidFill>
                <a:latin typeface="Times New Roman"/>
              </a:rPr>
              <a:t>відкритому</a:t>
            </a:r>
            <a:r>
              <a:rPr lang="ru-RU" sz="3200" dirty="0">
                <a:solidFill>
                  <a:srgbClr val="000000"/>
                </a:solidFill>
                <a:latin typeface="Times New Roman"/>
              </a:rPr>
              <a:t> ринку; </a:t>
            </a:r>
            <a:endParaRPr lang="en-US" sz="3200" dirty="0" smtClean="0">
              <a:solidFill>
                <a:srgbClr val="000000"/>
              </a:solidFill>
              <a:latin typeface="Times New Roman"/>
            </a:endParaRPr>
          </a:p>
          <a:p>
            <a:pPr algn="just"/>
            <a:r>
              <a:rPr lang="ru-RU" sz="3200" dirty="0" smtClean="0">
                <a:latin typeface="Times New Roman"/>
              </a:rPr>
              <a:t>− </a:t>
            </a:r>
            <a:r>
              <a:rPr lang="ru-RU" sz="3200" dirty="0" err="1">
                <a:latin typeface="Times New Roman"/>
              </a:rPr>
              <a:t>регулювання</a:t>
            </a:r>
            <a:r>
              <a:rPr lang="ru-RU" sz="3200" dirty="0">
                <a:latin typeface="Times New Roman"/>
              </a:rPr>
              <a:t> </a:t>
            </a:r>
            <a:r>
              <a:rPr lang="ru-RU" sz="3200" dirty="0" err="1">
                <a:latin typeface="Times New Roman"/>
              </a:rPr>
              <a:t>імпорту</a:t>
            </a:r>
            <a:r>
              <a:rPr lang="ru-RU" sz="3200" dirty="0">
                <a:latin typeface="Times New Roman"/>
              </a:rPr>
              <a:t> та </a:t>
            </a:r>
            <a:r>
              <a:rPr lang="ru-RU" sz="3200" dirty="0" err="1">
                <a:latin typeface="Times New Roman"/>
              </a:rPr>
              <a:t>експорту</a:t>
            </a:r>
            <a:r>
              <a:rPr lang="ru-RU" sz="3200" dirty="0">
                <a:latin typeface="Times New Roman"/>
              </a:rPr>
              <a:t> </a:t>
            </a:r>
            <a:r>
              <a:rPr lang="ru-RU" sz="3200" dirty="0" err="1">
                <a:latin typeface="Times New Roman"/>
              </a:rPr>
              <a:t>капіталу</a:t>
            </a:r>
            <a:r>
              <a:rPr lang="ru-RU" sz="3200" dirty="0">
                <a:latin typeface="Times New Roman"/>
              </a:rPr>
              <a:t>; </a:t>
            </a:r>
          </a:p>
          <a:p>
            <a:pPr algn="just"/>
            <a:r>
              <a:rPr lang="ru-RU" sz="3200" dirty="0">
                <a:latin typeface="Times New Roman"/>
              </a:rPr>
              <a:t>− </a:t>
            </a:r>
            <a:r>
              <a:rPr lang="ru-RU" sz="3200" dirty="0" err="1">
                <a:latin typeface="Times New Roman"/>
              </a:rPr>
              <a:t>випуск</a:t>
            </a:r>
            <a:r>
              <a:rPr lang="ru-RU" sz="3200" dirty="0">
                <a:latin typeface="Times New Roman"/>
              </a:rPr>
              <a:t> </a:t>
            </a:r>
            <a:r>
              <a:rPr lang="ru-RU" sz="3200" dirty="0" err="1">
                <a:latin typeface="Times New Roman"/>
              </a:rPr>
              <a:t>депозитних</a:t>
            </a:r>
            <a:r>
              <a:rPr lang="ru-RU" sz="3200" dirty="0">
                <a:latin typeface="Times New Roman"/>
              </a:rPr>
              <a:t> </a:t>
            </a:r>
            <a:r>
              <a:rPr lang="ru-RU" sz="3200" dirty="0" err="1">
                <a:latin typeface="Times New Roman"/>
              </a:rPr>
              <a:t>сертифікатів</a:t>
            </a:r>
            <a:r>
              <a:rPr lang="ru-RU" sz="3200" dirty="0">
                <a:latin typeface="Times New Roman"/>
              </a:rPr>
              <a:t> центрального </a:t>
            </a:r>
            <a:r>
              <a:rPr lang="ru-RU" sz="3200" dirty="0" smtClean="0">
                <a:latin typeface="Times New Roman"/>
              </a:rPr>
              <a:t>банку</a:t>
            </a:r>
            <a:r>
              <a:rPr lang="en-US" sz="3200" dirty="0">
                <a:latin typeface="Times New Roman"/>
              </a:rPr>
              <a:t>.</a:t>
            </a:r>
            <a:r>
              <a:rPr lang="ru-RU" sz="3200" dirty="0" smtClean="0">
                <a:latin typeface="Times New Roman"/>
              </a:rPr>
              <a:t> </a:t>
            </a:r>
            <a:endParaRPr lang="ru-RU" sz="3200" dirty="0"/>
          </a:p>
        </p:txBody>
      </p:sp>
    </p:spTree>
    <p:extLst>
      <p:ext uri="{BB962C8B-B14F-4D97-AF65-F5344CB8AC3E}">
        <p14:creationId xmlns:p14="http://schemas.microsoft.com/office/powerpoint/2010/main" val="3602102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575898882"/>
              </p:ext>
            </p:extLst>
          </p:nvPr>
        </p:nvGraphicFramePr>
        <p:xfrm>
          <a:off x="251522" y="764703"/>
          <a:ext cx="8640957" cy="5760634"/>
        </p:xfrm>
        <a:graphic>
          <a:graphicData uri="http://schemas.openxmlformats.org/drawingml/2006/table">
            <a:tbl>
              <a:tblPr/>
              <a:tblGrid>
                <a:gridCol w="2880319"/>
                <a:gridCol w="2880319"/>
                <a:gridCol w="2880319"/>
              </a:tblGrid>
              <a:tr h="418282">
                <a:tc>
                  <a:txBody>
                    <a:bodyPr/>
                    <a:lstStyle/>
                    <a:p>
                      <a:pPr algn="ctr" fontAlgn="ctr"/>
                      <a:r>
                        <a:rPr lang="uk-UA" sz="1800" dirty="0">
                          <a:effectLst/>
                          <a:latin typeface="Times New Roman" panose="02020603050405020304" pitchFamily="18" charset="0"/>
                          <a:cs typeface="Times New Roman" panose="02020603050405020304" pitchFamily="18" charset="0"/>
                        </a:rPr>
                        <a:t>Початок період</a:t>
                      </a:r>
                    </a:p>
                  </a:txBody>
                  <a:tcPr marL="25771" marR="25771" marT="51542" marB="51542" anchor="ctr">
                    <a:lnL>
                      <a:noFill/>
                    </a:lnL>
                    <a:lnR>
                      <a:noFill/>
                    </a:lnR>
                    <a:lnT>
                      <a:noFill/>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uk-UA" sz="1800">
                          <a:effectLst/>
                          <a:latin typeface="Times New Roman" panose="02020603050405020304" pitchFamily="18" charset="0"/>
                          <a:cs typeface="Times New Roman" panose="02020603050405020304" pitchFamily="18" charset="0"/>
                        </a:rPr>
                        <a:t>Кінець періоду</a:t>
                      </a:r>
                    </a:p>
                  </a:txBody>
                  <a:tcPr marL="25771" marR="25771" marT="51542" marB="51542" anchor="ctr">
                    <a:lnL>
                      <a:noFill/>
                    </a:lnL>
                    <a:lnR>
                      <a:noFill/>
                    </a:lnR>
                    <a:lnT>
                      <a:noFill/>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uk-UA" sz="1800">
                          <a:effectLst/>
                          <a:latin typeface="Times New Roman" panose="02020603050405020304" pitchFamily="18" charset="0"/>
                          <a:cs typeface="Times New Roman" panose="02020603050405020304" pitchFamily="18" charset="0"/>
                        </a:rPr>
                        <a:t>%, річних</a:t>
                      </a:r>
                    </a:p>
                  </a:txBody>
                  <a:tcPr marL="25771" marR="25771" marT="51542" marB="51542" anchor="ctr">
                    <a:lnL>
                      <a:noFill/>
                    </a:lnL>
                    <a:lnR>
                      <a:noFill/>
                    </a:lnR>
                    <a:lnT>
                      <a:noFill/>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28.08.2015</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 </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27.00%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04.03.2015</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27.08.2015</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fontAlgn="t"/>
                      <a:r>
                        <a:rPr lang="uk-UA" sz="1800">
                          <a:effectLst/>
                          <a:latin typeface="Times New Roman" panose="02020603050405020304" pitchFamily="18" charset="0"/>
                          <a:cs typeface="Times New Roman" panose="02020603050405020304" pitchFamily="18" charset="0"/>
                        </a:rPr>
                        <a:t>30.00%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06.02.2015</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03.03.2015</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19.50%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13.11.2014</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05.02.2015</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fontAlgn="t"/>
                      <a:r>
                        <a:rPr lang="uk-UA" sz="1800">
                          <a:effectLst/>
                          <a:latin typeface="Times New Roman" panose="02020603050405020304" pitchFamily="18" charset="0"/>
                          <a:cs typeface="Times New Roman" panose="02020603050405020304" pitchFamily="18" charset="0"/>
                        </a:rPr>
                        <a:t>14.00%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17.07.2014</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12.11.2014</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12.50%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15.04.2014</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16.07.2014</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fontAlgn="t"/>
                      <a:r>
                        <a:rPr lang="uk-UA" sz="1800">
                          <a:effectLst/>
                          <a:latin typeface="Times New Roman" panose="02020603050405020304" pitchFamily="18" charset="0"/>
                          <a:cs typeface="Times New Roman" panose="02020603050405020304" pitchFamily="18" charset="0"/>
                        </a:rPr>
                        <a:t>9.50%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13.08.2013</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14.04.2014</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6.50%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10.06.2013</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12.08.2013</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fontAlgn="t"/>
                      <a:r>
                        <a:rPr lang="uk-UA" sz="1800">
                          <a:effectLst/>
                          <a:latin typeface="Times New Roman" panose="02020603050405020304" pitchFamily="18" charset="0"/>
                          <a:cs typeface="Times New Roman" panose="02020603050405020304" pitchFamily="18" charset="0"/>
                        </a:rPr>
                        <a:t>7.00%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23.03.2012</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09.06.2013</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7.50%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10.08.2010</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22.03.2012</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fontAlgn="t"/>
                      <a:r>
                        <a:rPr lang="uk-UA" sz="1800">
                          <a:effectLst/>
                          <a:latin typeface="Times New Roman" panose="02020603050405020304" pitchFamily="18" charset="0"/>
                          <a:cs typeface="Times New Roman" panose="02020603050405020304" pitchFamily="18" charset="0"/>
                        </a:rPr>
                        <a:t>7.75%</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08.07.2010</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09.08.2010</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8.50%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08.06.2010</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07.07.2010</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fontAlgn="t"/>
                      <a:r>
                        <a:rPr lang="uk-UA" sz="1800">
                          <a:effectLst/>
                          <a:latin typeface="Times New Roman" panose="02020603050405020304" pitchFamily="18" charset="0"/>
                          <a:cs typeface="Times New Roman" panose="02020603050405020304" pitchFamily="18" charset="0"/>
                        </a:rPr>
                        <a:t>9.50%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12.08.2009</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07.06.2010</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10.25%</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15.06.2009</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11.08.2009</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fontAlgn="t"/>
                      <a:r>
                        <a:rPr lang="uk-UA" sz="1800">
                          <a:effectLst/>
                          <a:latin typeface="Times New Roman" panose="02020603050405020304" pitchFamily="18" charset="0"/>
                          <a:cs typeface="Times New Roman" panose="02020603050405020304" pitchFamily="18" charset="0"/>
                        </a:rPr>
                        <a:t>11.00%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30.04.2008</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uk-UA" sz="1800">
                          <a:effectLst/>
                          <a:latin typeface="Times New Roman" panose="02020603050405020304" pitchFamily="18" charset="0"/>
                          <a:cs typeface="Times New Roman" panose="02020603050405020304" pitchFamily="18" charset="0"/>
                        </a:rPr>
                        <a:t>14.06.2009</a:t>
                      </a:r>
                    </a:p>
                  </a:txBody>
                  <a:tcPr marL="25771" marR="25771"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r" fontAlgn="t"/>
                      <a:r>
                        <a:rPr lang="uk-UA" sz="1800">
                          <a:effectLst/>
                          <a:latin typeface="Times New Roman" panose="02020603050405020304" pitchFamily="18" charset="0"/>
                          <a:cs typeface="Times New Roman" panose="02020603050405020304" pitchFamily="18" charset="0"/>
                        </a:rPr>
                        <a:t>12.00%</a:t>
                      </a:r>
                    </a:p>
                  </a:txBody>
                  <a:tcPr marL="25771" marR="317460" marT="25771" marB="25771">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33897">
                <a:tc>
                  <a:txBody>
                    <a:bodyPr/>
                    <a:lstStyle/>
                    <a:p>
                      <a:pPr algn="ctr" fontAlgn="t"/>
                      <a:r>
                        <a:rPr lang="uk-UA" sz="1800">
                          <a:effectLst/>
                          <a:latin typeface="Times New Roman" panose="02020603050405020304" pitchFamily="18" charset="0"/>
                          <a:cs typeface="Times New Roman" panose="02020603050405020304" pitchFamily="18" charset="0"/>
                        </a:rPr>
                        <a:t>01.01.2008</a:t>
                      </a:r>
                    </a:p>
                  </a:txBody>
                  <a:tcPr marL="25771" marR="25771" marT="25771" marB="25771">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algn="ctr" fontAlgn="t"/>
                      <a:r>
                        <a:rPr lang="uk-UA" sz="1800">
                          <a:effectLst/>
                          <a:latin typeface="Times New Roman" panose="02020603050405020304" pitchFamily="18" charset="0"/>
                          <a:cs typeface="Times New Roman" panose="02020603050405020304" pitchFamily="18" charset="0"/>
                        </a:rPr>
                        <a:t>29.04.2008</a:t>
                      </a:r>
                    </a:p>
                  </a:txBody>
                  <a:tcPr marL="25771" marR="25771" marT="25771" marB="25771">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algn="r" fontAlgn="t"/>
                      <a:r>
                        <a:rPr lang="uk-UA" sz="1800" dirty="0">
                          <a:effectLst/>
                          <a:latin typeface="Times New Roman" panose="02020603050405020304" pitchFamily="18" charset="0"/>
                          <a:cs typeface="Times New Roman" panose="02020603050405020304" pitchFamily="18" charset="0"/>
                        </a:rPr>
                        <a:t>10.00%</a:t>
                      </a:r>
                    </a:p>
                  </a:txBody>
                  <a:tcPr marL="25771" marR="317460" marT="25771" marB="25771">
                    <a:lnL>
                      <a:noFill/>
                    </a:lnL>
                    <a:lnR>
                      <a:noFill/>
                    </a:lnR>
                    <a:lnT w="9525" cap="flat" cmpd="sng" algn="ctr">
                      <a:solidFill>
                        <a:srgbClr val="DDDDDD"/>
                      </a:solidFill>
                      <a:prstDash val="solid"/>
                      <a:round/>
                      <a:headEnd type="none" w="med" len="med"/>
                      <a:tailEnd type="none" w="med" len="med"/>
                    </a:lnT>
                    <a:lnB>
                      <a:noFill/>
                    </a:lnB>
                    <a:solidFill>
                      <a:srgbClr val="FFFFFF"/>
                    </a:solidFill>
                  </a:tcPr>
                </a:tc>
              </a:tr>
            </a:tbl>
          </a:graphicData>
        </a:graphic>
      </p:graphicFrame>
      <p:sp>
        <p:nvSpPr>
          <p:cNvPr id="5" name="Прямоугольник 4"/>
          <p:cNvSpPr/>
          <p:nvPr/>
        </p:nvSpPr>
        <p:spPr>
          <a:xfrm>
            <a:off x="251520" y="188640"/>
            <a:ext cx="8640959" cy="400110"/>
          </a:xfrm>
          <a:prstGeom prst="rect">
            <a:avLst/>
          </a:prstGeom>
        </p:spPr>
        <p:txBody>
          <a:bodyPr wrap="square">
            <a:spAutoFit/>
          </a:bodyPr>
          <a:lstStyle/>
          <a:p>
            <a:pPr lvl="0" algn="ctr" fontAlgn="ctr"/>
            <a:r>
              <a:rPr lang="uk-UA" sz="2000" b="1" dirty="0" smtClean="0">
                <a:solidFill>
                  <a:prstClr val="black"/>
                </a:solidFill>
                <a:latin typeface="Times New Roman" panose="02020603050405020304" pitchFamily="18" charset="0"/>
                <a:cs typeface="Times New Roman" panose="02020603050405020304" pitchFamily="18" charset="0"/>
              </a:rPr>
              <a:t>Облікова ставка НБУ</a:t>
            </a:r>
            <a:endParaRPr lang="uk-UA" sz="20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876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744557080"/>
              </p:ext>
            </p:extLst>
          </p:nvPr>
        </p:nvGraphicFramePr>
        <p:xfrm>
          <a:off x="107504" y="260648"/>
          <a:ext cx="8640960" cy="5853080"/>
        </p:xfrm>
        <a:graphic>
          <a:graphicData uri="http://schemas.openxmlformats.org/drawingml/2006/table">
            <a:tbl>
              <a:tblPr/>
              <a:tblGrid>
                <a:gridCol w="1524168"/>
                <a:gridCol w="1452162"/>
                <a:gridCol w="1452162"/>
                <a:gridCol w="1452162"/>
                <a:gridCol w="1452162"/>
                <a:gridCol w="1308144"/>
              </a:tblGrid>
              <a:tr h="178492">
                <a:tc gridSpan="6">
                  <a:txBody>
                    <a:bodyPr/>
                    <a:lstStyle/>
                    <a:p>
                      <a:pPr algn="ctr"/>
                      <a:r>
                        <a:rPr lang="ru-RU" sz="1600" dirty="0">
                          <a:latin typeface="Times New Roman" panose="02020603050405020304" pitchFamily="18" charset="0"/>
                          <a:cs typeface="Times New Roman" panose="02020603050405020304" pitchFamily="18" charset="0"/>
                        </a:rPr>
                        <a:t>Процентные ставки НБУ с 03.08.2015 по 10.09.2015 (% годовых)</a:t>
                      </a:r>
                    </a:p>
                  </a:txBody>
                  <a:tcPr marL="6119" marR="6119" marT="6119" marB="6119" anchor="ctr">
                    <a:solidFill>
                      <a:srgbClr val="FFFFFF"/>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335915">
                <a:tc rowSpan="2" gridSpan="2">
                  <a:txBody>
                    <a:bodyPr/>
                    <a:lstStyle/>
                    <a:p>
                      <a:pPr algn="ctr"/>
                      <a:r>
                        <a:rPr lang="uk-UA" sz="1600" dirty="0">
                          <a:solidFill>
                            <a:srgbClr val="FFFFFF"/>
                          </a:solidFill>
                          <a:effectLst/>
                          <a:latin typeface="Times New Roman" panose="02020603050405020304" pitchFamily="18" charset="0"/>
                          <a:cs typeface="Times New Roman" panose="02020603050405020304" pitchFamily="18" charset="0"/>
                        </a:rPr>
                        <a:t>Дата</a:t>
                      </a:r>
                    </a:p>
                  </a:txBody>
                  <a:tcPr marL="6119" marR="6119" marT="6119" marB="6119" anchor="ctr">
                    <a:lnL>
                      <a:noFill/>
                    </a:lnL>
                    <a:lnR>
                      <a:noFill/>
                    </a:lnR>
                    <a:lnB w="9525" cap="flat" cmpd="sng" algn="ctr">
                      <a:solidFill>
                        <a:srgbClr val="115599"/>
                      </a:solidFill>
                      <a:prstDash val="solid"/>
                      <a:round/>
                      <a:headEnd type="none" w="med" len="med"/>
                      <a:tailEnd type="none" w="med" len="med"/>
                    </a:lnB>
                    <a:solidFill>
                      <a:srgbClr val="115599"/>
                    </a:solidFill>
                  </a:tcPr>
                </a:tc>
                <a:tc rowSpan="2" hMerge="1">
                  <a:txBody>
                    <a:bodyPr/>
                    <a:lstStyle/>
                    <a:p>
                      <a:endParaRPr lang="uk-UA"/>
                    </a:p>
                  </a:txBody>
                  <a:tcPr/>
                </a:tc>
                <a:tc rowSpan="2">
                  <a:txBody>
                    <a:bodyPr/>
                    <a:lstStyle/>
                    <a:p>
                      <a:pPr algn="ctr"/>
                      <a:r>
                        <a:rPr lang="uk-UA" sz="1600" dirty="0" err="1">
                          <a:solidFill>
                            <a:srgbClr val="FFFFFF"/>
                          </a:solidFill>
                          <a:effectLst/>
                          <a:latin typeface="Times New Roman" panose="02020603050405020304" pitchFamily="18" charset="0"/>
                          <a:cs typeface="Times New Roman" panose="02020603050405020304" pitchFamily="18" charset="0"/>
                        </a:rPr>
                        <a:t>Учетная</a:t>
                      </a:r>
                      <a:r>
                        <a:rPr lang="uk-UA" sz="1600" dirty="0">
                          <a:solidFill>
                            <a:srgbClr val="FFFFFF"/>
                          </a:solidFill>
                          <a:effectLst/>
                          <a:latin typeface="Times New Roman" panose="02020603050405020304" pitchFamily="18" charset="0"/>
                          <a:cs typeface="Times New Roman" panose="02020603050405020304" pitchFamily="18" charset="0"/>
                        </a:rPr>
                        <a:t/>
                      </a:r>
                      <a:br>
                        <a:rPr lang="uk-UA" sz="1600" dirty="0">
                          <a:solidFill>
                            <a:srgbClr val="FFFFFF"/>
                          </a:solidFill>
                          <a:effectLst/>
                          <a:latin typeface="Times New Roman" panose="02020603050405020304" pitchFamily="18" charset="0"/>
                          <a:cs typeface="Times New Roman" panose="02020603050405020304" pitchFamily="18" charset="0"/>
                        </a:rPr>
                      </a:br>
                      <a:r>
                        <a:rPr lang="uk-UA" sz="1600" dirty="0">
                          <a:solidFill>
                            <a:srgbClr val="FFFFFF"/>
                          </a:solidFill>
                          <a:effectLst/>
                          <a:latin typeface="Times New Roman" panose="02020603050405020304" pitchFamily="18" charset="0"/>
                          <a:cs typeface="Times New Roman" panose="02020603050405020304" pitchFamily="18" charset="0"/>
                        </a:rPr>
                        <a:t>ставка</a:t>
                      </a:r>
                    </a:p>
                  </a:txBody>
                  <a:tcPr marL="6119" marR="6119" marT="6119" marB="6119" anchor="ctr">
                    <a:lnL>
                      <a:noFill/>
                    </a:lnL>
                    <a:lnR>
                      <a:noFill/>
                    </a:lnR>
                    <a:lnT>
                      <a:noFill/>
                    </a:lnT>
                    <a:lnB w="9525" cap="flat" cmpd="sng" algn="ctr">
                      <a:solidFill>
                        <a:srgbClr val="115599"/>
                      </a:solidFill>
                      <a:prstDash val="solid"/>
                      <a:round/>
                      <a:headEnd type="none" w="med" len="med"/>
                      <a:tailEnd type="none" w="med" len="med"/>
                    </a:lnB>
                    <a:solidFill>
                      <a:srgbClr val="115599"/>
                    </a:solidFill>
                  </a:tcPr>
                </a:tc>
                <a:tc gridSpan="2">
                  <a:txBody>
                    <a:bodyPr/>
                    <a:lstStyle/>
                    <a:p>
                      <a:pPr algn="ctr"/>
                      <a:r>
                        <a:rPr lang="uk-UA" sz="1600" dirty="0">
                          <a:solidFill>
                            <a:srgbClr val="FFFFFF"/>
                          </a:solidFill>
                          <a:effectLst/>
                          <a:latin typeface="Times New Roman" panose="02020603050405020304" pitchFamily="18" charset="0"/>
                          <a:cs typeface="Times New Roman" panose="02020603050405020304" pitchFamily="18" charset="0"/>
                        </a:rPr>
                        <a:t>По кредитам "</a:t>
                      </a:r>
                      <a:r>
                        <a:rPr lang="uk-UA" sz="1600" dirty="0" err="1">
                          <a:solidFill>
                            <a:srgbClr val="FFFFFF"/>
                          </a:solidFill>
                          <a:effectLst/>
                          <a:latin typeface="Times New Roman" panose="02020603050405020304" pitchFamily="18" charset="0"/>
                          <a:cs typeface="Times New Roman" panose="02020603050405020304" pitchFamily="18" charset="0"/>
                        </a:rPr>
                        <a:t>овернайт</a:t>
                      </a:r>
                      <a:r>
                        <a:rPr lang="uk-UA" sz="1600" dirty="0">
                          <a:solidFill>
                            <a:srgbClr val="FFFFFF"/>
                          </a:solidFill>
                          <a:effectLst/>
                          <a:latin typeface="Times New Roman" panose="02020603050405020304" pitchFamily="18" charset="0"/>
                          <a:cs typeface="Times New Roman" panose="02020603050405020304" pitchFamily="18" charset="0"/>
                        </a:rPr>
                        <a:t>"</a:t>
                      </a:r>
                    </a:p>
                  </a:txBody>
                  <a:tcPr marL="6119" marR="6119" marT="6119" marB="6119" anchor="ctr">
                    <a:lnL>
                      <a:noFill/>
                    </a:lnL>
                    <a:lnR>
                      <a:noFill/>
                    </a:lnR>
                    <a:lnT>
                      <a:noFill/>
                    </a:lnT>
                    <a:lnB w="9525" cap="flat" cmpd="sng" algn="ctr">
                      <a:solidFill>
                        <a:srgbClr val="115599"/>
                      </a:solidFill>
                      <a:prstDash val="solid"/>
                      <a:round/>
                      <a:headEnd type="none" w="med" len="med"/>
                      <a:tailEnd type="none" w="med" len="med"/>
                    </a:lnB>
                    <a:solidFill>
                      <a:srgbClr val="115599"/>
                    </a:solidFill>
                  </a:tcPr>
                </a:tc>
                <a:tc hMerge="1">
                  <a:txBody>
                    <a:bodyPr/>
                    <a:lstStyle/>
                    <a:p>
                      <a:endParaRPr lang="uk-UA"/>
                    </a:p>
                  </a:txBody>
                  <a:tcPr/>
                </a:tc>
                <a:tc rowSpan="2">
                  <a:txBody>
                    <a:bodyPr/>
                    <a:lstStyle/>
                    <a:p>
                      <a:pPr algn="ctr"/>
                      <a:r>
                        <a:rPr lang="uk-UA" sz="1600">
                          <a:solidFill>
                            <a:srgbClr val="FFFFFF"/>
                          </a:solidFill>
                          <a:effectLst/>
                          <a:latin typeface="Times New Roman" panose="02020603050405020304" pitchFamily="18" charset="0"/>
                          <a:cs typeface="Times New Roman" panose="02020603050405020304" pitchFamily="18" charset="0"/>
                        </a:rPr>
                        <a:t>По депозитным</a:t>
                      </a:r>
                      <a:br>
                        <a:rPr lang="uk-UA" sz="1600">
                          <a:solidFill>
                            <a:srgbClr val="FFFFFF"/>
                          </a:solidFill>
                          <a:effectLst/>
                          <a:latin typeface="Times New Roman" panose="02020603050405020304" pitchFamily="18" charset="0"/>
                          <a:cs typeface="Times New Roman" panose="02020603050405020304" pitchFamily="18" charset="0"/>
                        </a:rPr>
                      </a:br>
                      <a:r>
                        <a:rPr lang="uk-UA" sz="1600">
                          <a:solidFill>
                            <a:srgbClr val="FFFFFF"/>
                          </a:solidFill>
                          <a:effectLst/>
                          <a:latin typeface="Times New Roman" panose="02020603050405020304" pitchFamily="18" charset="0"/>
                          <a:cs typeface="Times New Roman" panose="02020603050405020304" pitchFamily="18" charset="0"/>
                        </a:rPr>
                        <a:t>сертификатам</a:t>
                      </a:r>
                      <a:br>
                        <a:rPr lang="uk-UA" sz="1600">
                          <a:solidFill>
                            <a:srgbClr val="FFFFFF"/>
                          </a:solidFill>
                          <a:effectLst/>
                          <a:latin typeface="Times New Roman" panose="02020603050405020304" pitchFamily="18" charset="0"/>
                          <a:cs typeface="Times New Roman" panose="02020603050405020304" pitchFamily="18" charset="0"/>
                        </a:rPr>
                      </a:br>
                      <a:r>
                        <a:rPr lang="uk-UA" sz="1600">
                          <a:solidFill>
                            <a:srgbClr val="FFFFFF"/>
                          </a:solidFill>
                          <a:effectLst/>
                          <a:latin typeface="Times New Roman" panose="02020603050405020304" pitchFamily="18" charset="0"/>
                          <a:cs typeface="Times New Roman" panose="02020603050405020304" pitchFamily="18" charset="0"/>
                        </a:rPr>
                        <a:t>"овернайт"</a:t>
                      </a:r>
                    </a:p>
                  </a:txBody>
                  <a:tcPr marL="6119" marR="6119" marT="6119" marB="6119" anchor="ctr">
                    <a:lnL>
                      <a:noFill/>
                    </a:lnL>
                    <a:lnR>
                      <a:noFill/>
                    </a:lnR>
                    <a:lnT>
                      <a:noFill/>
                    </a:lnT>
                    <a:lnB w="9525" cap="flat" cmpd="sng" algn="ctr">
                      <a:solidFill>
                        <a:srgbClr val="115599"/>
                      </a:solidFill>
                      <a:prstDash val="solid"/>
                      <a:round/>
                      <a:headEnd type="none" w="med" len="med"/>
                      <a:tailEnd type="none" w="med" len="med"/>
                    </a:lnB>
                    <a:solidFill>
                      <a:srgbClr val="115599"/>
                    </a:solidFill>
                  </a:tcPr>
                </a:tc>
              </a:tr>
              <a:tr h="629692">
                <a:tc gridSpan="2" vMerge="1">
                  <a:txBody>
                    <a:bodyPr/>
                    <a:lstStyle/>
                    <a:p>
                      <a:endParaRPr lang="uk-UA"/>
                    </a:p>
                  </a:txBody>
                  <a:tcPr/>
                </a:tc>
                <a:tc hMerge="1" vMerge="1">
                  <a:txBody>
                    <a:bodyPr/>
                    <a:lstStyle/>
                    <a:p>
                      <a:endParaRPr lang="uk-UA"/>
                    </a:p>
                  </a:txBody>
                  <a:tcPr/>
                </a:tc>
                <a:tc vMerge="1">
                  <a:txBody>
                    <a:bodyPr/>
                    <a:lstStyle/>
                    <a:p>
                      <a:endParaRPr lang="uk-UA"/>
                    </a:p>
                  </a:txBody>
                  <a:tcPr/>
                </a:tc>
                <a:tc>
                  <a:txBody>
                    <a:bodyPr/>
                    <a:lstStyle/>
                    <a:p>
                      <a:pPr algn="ctr"/>
                      <a:r>
                        <a:rPr lang="uk-UA" sz="1600" b="0" dirty="0" err="1">
                          <a:solidFill>
                            <a:srgbClr val="FFFFFF"/>
                          </a:solidFill>
                          <a:effectLst/>
                          <a:latin typeface="Times New Roman" panose="02020603050405020304" pitchFamily="18" charset="0"/>
                          <a:cs typeface="Times New Roman" panose="02020603050405020304" pitchFamily="18" charset="0"/>
                        </a:rPr>
                        <a:t>обеспеченный</a:t>
                      </a:r>
                      <a:endParaRPr lang="uk-UA" sz="1600" b="0" dirty="0">
                        <a:solidFill>
                          <a:srgbClr val="FFFFFF"/>
                        </a:solidFill>
                        <a:effectLst/>
                        <a:latin typeface="Times New Roman" panose="02020603050405020304" pitchFamily="18" charset="0"/>
                        <a:cs typeface="Times New Roman" panose="02020603050405020304" pitchFamily="18" charset="0"/>
                      </a:endParaRP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115599"/>
                    </a:solidFill>
                  </a:tcPr>
                </a:tc>
                <a:tc>
                  <a:txBody>
                    <a:bodyPr/>
                    <a:lstStyle/>
                    <a:p>
                      <a:pPr algn="ctr"/>
                      <a:r>
                        <a:rPr lang="uk-UA" sz="1600" b="0" dirty="0" err="1">
                          <a:solidFill>
                            <a:srgbClr val="FFFFFF"/>
                          </a:solidFill>
                          <a:effectLst/>
                          <a:latin typeface="Times New Roman" panose="02020603050405020304" pitchFamily="18" charset="0"/>
                          <a:cs typeface="Times New Roman" panose="02020603050405020304" pitchFamily="18" charset="0"/>
                        </a:rPr>
                        <a:t>бланковый</a:t>
                      </a:r>
                      <a:endParaRPr lang="uk-UA" sz="1600" b="0" dirty="0">
                        <a:solidFill>
                          <a:srgbClr val="FFFFFF"/>
                        </a:solidFill>
                        <a:effectLst/>
                        <a:latin typeface="Times New Roman" panose="02020603050405020304" pitchFamily="18" charset="0"/>
                        <a:cs typeface="Times New Roman" panose="02020603050405020304" pitchFamily="18" charset="0"/>
                      </a:endParaRP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115599"/>
                    </a:solidFill>
                  </a:tcPr>
                </a:tc>
                <a:tc vMerge="1">
                  <a:txBody>
                    <a:bodyPr/>
                    <a:lstStyle/>
                    <a:p>
                      <a:endParaRPr lang="uk-UA"/>
                    </a:p>
                  </a:txBody>
                  <a:tcPr/>
                </a:tc>
              </a:tr>
              <a:tr h="178492">
                <a:tc>
                  <a:txBody>
                    <a:bodyPr/>
                    <a:lstStyle/>
                    <a:p>
                      <a:pPr algn="ctr"/>
                      <a:r>
                        <a:rPr lang="uk-UA" sz="1600" dirty="0">
                          <a:effectLst/>
                          <a:latin typeface="Times New Roman" panose="02020603050405020304" pitchFamily="18" charset="0"/>
                          <a:cs typeface="Times New Roman" panose="02020603050405020304" pitchFamily="18" charset="0"/>
                        </a:rPr>
                        <a:t>17.08.2015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Пн</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18.08.2015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Вт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19.08.2015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Ср</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20.08.2015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Чт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21.08.2015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Пт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25.08.2015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Вт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26.08.2015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Ср</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27.08.2015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Чт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30,00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33,00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28.08.2015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Пт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31.08.2015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Пн</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01.09.2015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Вт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02.09.2015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Ср</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03.09.2015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Чт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04.09.2015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Пт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07.09.2015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Пн</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08.09.2015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Вт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09.09.2015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Ср</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FFFFFF"/>
                    </a:solidFill>
                  </a:tcPr>
                </a:tc>
              </a:tr>
              <a:tr h="178492">
                <a:tc>
                  <a:txBody>
                    <a:bodyPr/>
                    <a:lstStyle/>
                    <a:p>
                      <a:pPr algn="ctr"/>
                      <a:r>
                        <a:rPr lang="uk-UA" sz="1600">
                          <a:effectLst/>
                          <a:latin typeface="Times New Roman" panose="02020603050405020304" pitchFamily="18" charset="0"/>
                          <a:cs typeface="Times New Roman" panose="02020603050405020304" pitchFamily="18" charset="0"/>
                        </a:rPr>
                        <a:t>10.09.2015</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ctr"/>
                      <a:r>
                        <a:rPr lang="uk-UA" sz="1600">
                          <a:effectLst/>
                          <a:latin typeface="Times New Roman" panose="02020603050405020304" pitchFamily="18" charset="0"/>
                          <a:cs typeface="Times New Roman" panose="02020603050405020304" pitchFamily="18" charset="0"/>
                        </a:rPr>
                        <a:t>Чт</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27,00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29,00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a:effectLst/>
                          <a:latin typeface="Times New Roman" panose="02020603050405020304" pitchFamily="18" charset="0"/>
                          <a:cs typeface="Times New Roman" panose="02020603050405020304" pitchFamily="18" charset="0"/>
                        </a:rPr>
                        <a:t>-  </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c>
                  <a:txBody>
                    <a:bodyPr/>
                    <a:lstStyle/>
                    <a:p>
                      <a:pPr algn="r"/>
                      <a:r>
                        <a:rPr lang="uk-UA" sz="1600" dirty="0">
                          <a:effectLst/>
                          <a:latin typeface="Times New Roman" panose="02020603050405020304" pitchFamily="18" charset="0"/>
                          <a:cs typeface="Times New Roman" panose="02020603050405020304" pitchFamily="18" charset="0"/>
                        </a:rPr>
                        <a:t>18,00</a:t>
                      </a:r>
                    </a:p>
                  </a:txBody>
                  <a:tcPr marL="6119" marR="6119" marT="6119" marB="6119" anchor="ctr">
                    <a:lnL>
                      <a:noFill/>
                    </a:lnL>
                    <a:lnR>
                      <a:noFill/>
                    </a:lnR>
                    <a:lnT w="9525" cap="flat" cmpd="sng" algn="ctr">
                      <a:solidFill>
                        <a:srgbClr val="115599"/>
                      </a:solidFill>
                      <a:prstDash val="solid"/>
                      <a:round/>
                      <a:headEnd type="none" w="med" len="med"/>
                      <a:tailEnd type="none" w="med" len="med"/>
                    </a:lnT>
                    <a:lnB w="9525" cap="flat" cmpd="sng" algn="ctr">
                      <a:solidFill>
                        <a:srgbClr val="115599"/>
                      </a:solidFill>
                      <a:prstDash val="solid"/>
                      <a:round/>
                      <a:headEnd type="none" w="med" len="med"/>
                      <a:tailEnd type="none" w="med" len="med"/>
                    </a:lnB>
                    <a:solidFill>
                      <a:srgbClr val="EEEEEE"/>
                    </a:solidFill>
                  </a:tcPr>
                </a:tc>
              </a:tr>
            </a:tbl>
          </a:graphicData>
        </a:graphic>
      </p:graphicFrame>
      <p:sp>
        <p:nvSpPr>
          <p:cNvPr id="5" name="Rectangle 1"/>
          <p:cNvSpPr>
            <a:spLocks noChangeArrowheads="1"/>
          </p:cNvSpPr>
          <p:nvPr/>
        </p:nvSpPr>
        <p:spPr bwMode="auto">
          <a:xfrm>
            <a:off x="-37294" y="6402512"/>
            <a:ext cx="12134602"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900" b="0" i="0" u="none" strike="noStrike" cap="none" normalizeH="0" baseline="0" dirty="0" smtClean="0">
                <a:ln>
                  <a:noFill/>
                </a:ln>
                <a:solidFill>
                  <a:srgbClr val="666666"/>
                </a:solidFill>
                <a:effectLst/>
                <a:latin typeface="Arial" pitchFamily="34" charset="0"/>
                <a:cs typeface="Arial" pitchFamily="34" charset="0"/>
              </a:rPr>
              <a:t>  </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обеспеченные</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кредиты</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овернайт</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под</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обеспечение</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государственными</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ценными</a:t>
            </a:r>
            <a:r>
              <a:rPr kumimoji="0" lang="uk-UA" altLang="uk-UA" sz="1400" b="0" i="0" u="none" strike="noStrike" cap="none" normalizeH="0" baseline="0" dirty="0" smtClean="0">
                <a:ln>
                  <a:noFill/>
                </a:ln>
                <a:solidFill>
                  <a:srgbClr val="666666"/>
                </a:solidFill>
                <a:effectLst/>
                <a:latin typeface="Times New Roman" panose="02020603050405020304" pitchFamily="18" charset="0"/>
                <a:cs typeface="Times New Roman" panose="02020603050405020304" pitchFamily="18" charset="0"/>
              </a:rPr>
              <a:t> </a:t>
            </a:r>
            <a:r>
              <a:rPr kumimoji="0" lang="uk-UA" altLang="uk-UA" sz="1400" b="0" i="0" u="none" strike="noStrike" cap="none" normalizeH="0" baseline="0" dirty="0" err="1" smtClean="0">
                <a:ln>
                  <a:noFill/>
                </a:ln>
                <a:solidFill>
                  <a:srgbClr val="666666"/>
                </a:solidFill>
                <a:effectLst/>
                <a:latin typeface="Times New Roman" panose="02020603050405020304" pitchFamily="18" charset="0"/>
                <a:cs typeface="Times New Roman" panose="02020603050405020304" pitchFamily="18" charset="0"/>
              </a:rPr>
              <a:t>бумага</a:t>
            </a:r>
            <a:endParaRPr kumimoji="0" lang="uk-UA" altLang="uk-UA"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0717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606</TotalTime>
  <Words>3737</Words>
  <Application>Microsoft Office PowerPoint</Application>
  <PresentationFormat>Экран (4:3)</PresentationFormat>
  <Paragraphs>627</Paragraphs>
  <Slides>63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63</vt:i4>
      </vt:variant>
    </vt:vector>
  </HeadingPairs>
  <TitlesOfParts>
    <vt:vector size="64" baseType="lpstr">
      <vt:lpstr>Волна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Пк</cp:lastModifiedBy>
  <cp:revision>23</cp:revision>
  <dcterms:created xsi:type="dcterms:W3CDTF">2012-09-10T18:21:21Z</dcterms:created>
  <dcterms:modified xsi:type="dcterms:W3CDTF">2015-09-11T07:22:29Z</dcterms:modified>
</cp:coreProperties>
</file>